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72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61CD28A-28DE-4472-AEF0-0D70157677B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35E3204-EC3D-4278-A46E-650E95F4010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99031\Desktop\GIST%20Templates\Romeo%20and%20Juliet\Character%20Foil%20Concept%20Diagram.cet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117180" cy="1470025"/>
          </a:xfrm>
        </p:spPr>
        <p:txBody>
          <a:bodyPr anchor="t"/>
          <a:lstStyle/>
          <a:p>
            <a:pPr algn="ctr"/>
            <a:r>
              <a:rPr lang="en-US" dirty="0" smtClean="0"/>
              <a:t>Concept Mastery Routine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7117180" cy="861420"/>
          </a:xfrm>
        </p:spPr>
        <p:txBody>
          <a:bodyPr/>
          <a:lstStyle/>
          <a:p>
            <a:pPr algn="ctr"/>
            <a:r>
              <a:rPr lang="en-US" dirty="0" smtClean="0"/>
              <a:t>By Tina Backhaus</a:t>
            </a:r>
          </a:p>
        </p:txBody>
      </p:sp>
    </p:spTree>
    <p:extLst>
      <p:ext uri="{BB962C8B-B14F-4D97-AF65-F5344CB8AC3E}">
        <p14:creationId xmlns:p14="http://schemas.microsoft.com/office/powerpoint/2010/main" val="14933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32524"/>
              </p:ext>
            </p:extLst>
          </p:nvPr>
        </p:nvGraphicFramePr>
        <p:xfrm>
          <a:off x="800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7543775" imgH="5829216" progId="AcroExch.Document.7">
                  <p:embed/>
                </p:oleObj>
              </mc:Choice>
              <mc:Fallback>
                <p:oleObj name="Acrobat Document" r:id="rId3" imgW="7543775" imgH="582921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3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11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419600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Ask students how device helps them with learning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Solicit main learning points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Brainstorm other occasions to use device</a:t>
            </a:r>
          </a:p>
        </p:txBody>
      </p:sp>
    </p:spTree>
    <p:extLst>
      <p:ext uri="{BB962C8B-B14F-4D97-AF65-F5344CB8AC3E}">
        <p14:creationId xmlns:p14="http://schemas.microsoft.com/office/powerpoint/2010/main" val="42065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What are a couple of new places that you could use the Concept Mastery Routine with your students?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9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Thanks for listening!</a:t>
            </a:r>
          </a:p>
          <a:p>
            <a:pPr marL="0" indent="0" algn="ctr">
              <a:buNone/>
            </a:pPr>
            <a:r>
              <a:rPr lang="en-US" sz="3600" dirty="0" smtClean="0">
                <a:sym typeface="Wingdings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787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How many of you have used GIST to develop your own organizers of some kind?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How many of you have used the Concept Routine with your students?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How would you rate your comfort level with this routine (regardless of whether you have used it or not)?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13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 </a:t>
            </a:r>
            <a:r>
              <a:rPr lang="en-US" sz="2800" dirty="0" smtClean="0"/>
              <a:t>Review, Clarify, Reinforce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To understand the purpose and procedures involved with the Concept Routine. 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To identify opportunities to use the Concept Routine with your students.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5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8077200" cy="1000676"/>
          </a:xfrm>
        </p:spPr>
        <p:txBody>
          <a:bodyPr/>
          <a:lstStyle/>
          <a:p>
            <a:pPr algn="ctr"/>
            <a:r>
              <a:rPr lang="en-US" dirty="0" smtClean="0"/>
              <a:t>What is the Concept Routine?</a:t>
            </a:r>
            <a:br>
              <a:rPr lang="en-US" dirty="0" smtClean="0"/>
            </a:br>
            <a:r>
              <a:rPr lang="en-US" sz="1400" dirty="0" smtClean="0"/>
              <a:t>(Hint: We learned this last year.)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543800" cy="4724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C</a:t>
            </a:r>
            <a:r>
              <a:rPr lang="en-US" dirty="0" smtClean="0"/>
              <a:t>	Convey the targeted concept</a:t>
            </a:r>
          </a:p>
          <a:p>
            <a:pPr marL="0" indent="0">
              <a:buNone/>
            </a:pPr>
            <a:r>
              <a:rPr lang="en-US" sz="3600" dirty="0" smtClean="0"/>
              <a:t>O</a:t>
            </a:r>
            <a:r>
              <a:rPr lang="en-US" dirty="0" smtClean="0"/>
              <a:t>	Offer the overall concept</a:t>
            </a:r>
          </a:p>
          <a:p>
            <a:pPr marL="0" indent="0">
              <a:buNone/>
            </a:pPr>
            <a:r>
              <a:rPr lang="en-US" sz="3600" dirty="0" smtClean="0"/>
              <a:t>N</a:t>
            </a:r>
            <a:r>
              <a:rPr lang="en-US" dirty="0" smtClean="0"/>
              <a:t>	Note key words</a:t>
            </a:r>
          </a:p>
          <a:p>
            <a:pPr marL="0" indent="0">
              <a:buNone/>
            </a:pPr>
            <a:r>
              <a:rPr lang="en-US" sz="3600" dirty="0" smtClean="0"/>
              <a:t>C</a:t>
            </a:r>
            <a:r>
              <a:rPr lang="en-US" dirty="0" smtClean="0"/>
              <a:t>	Classify characteristics: always, sometimes, never</a:t>
            </a:r>
          </a:p>
          <a:p>
            <a:pPr marL="0" indent="0">
              <a:buNone/>
            </a:pPr>
            <a:r>
              <a:rPr lang="en-US" sz="3600" dirty="0" smtClean="0"/>
              <a:t>E</a:t>
            </a:r>
            <a:r>
              <a:rPr lang="en-US" dirty="0" smtClean="0"/>
              <a:t>	Explore examples and non-examples</a:t>
            </a:r>
          </a:p>
          <a:p>
            <a:pPr marL="0" indent="0">
              <a:buNone/>
            </a:pPr>
            <a:r>
              <a:rPr lang="en-US" sz="3900" dirty="0" smtClean="0"/>
              <a:t>P</a:t>
            </a:r>
            <a:r>
              <a:rPr lang="en-US" dirty="0" smtClean="0"/>
              <a:t>	Practice with a new example</a:t>
            </a:r>
          </a:p>
          <a:p>
            <a:pPr marL="0" indent="0">
              <a:buNone/>
            </a:pPr>
            <a:r>
              <a:rPr lang="en-US" sz="3900" dirty="0" smtClean="0"/>
              <a:t>T</a:t>
            </a:r>
            <a:r>
              <a:rPr lang="en-US" dirty="0" smtClean="0"/>
              <a:t>	Tie down a new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Steps: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/>
              <a:t>Cue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/>
              <a:t>Do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/>
              <a:t>Review</a:t>
            </a:r>
            <a:endParaRPr lang="en-US" sz="3200" dirty="0"/>
          </a:p>
        </p:txBody>
      </p:sp>
      <p:pic>
        <p:nvPicPr>
          <p:cNvPr id="1027" name="Picture 3" descr="C:\Users\99031\AppData\Local\Microsoft\Windows\Temporary Internet Files\Content.IE5\ZLURGOJO\MC9000400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281535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6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1"/>
            <a:ext cx="7391400" cy="449579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Name the Device: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Explain Rationale: how it helps them learn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Classify characteristics of concept:  </a:t>
            </a:r>
          </a:p>
          <a:p>
            <a:pPr lvl="4">
              <a:buFont typeface="Wingdings" pitchFamily="2" charset="2"/>
              <a:buChar char="v"/>
            </a:pPr>
            <a:r>
              <a:rPr lang="en-US" sz="1800" dirty="0" smtClean="0"/>
              <a:t>Always, Sometimes, Never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Explain examples and non-examples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Construct a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State Expectations: 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Notes, participation, 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35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Follow steps to create device together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Question, share, discuss, challenge, respond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Write or add information to device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0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40624"/>
              </p:ext>
            </p:extLst>
          </p:nvPr>
        </p:nvGraphicFramePr>
        <p:xfrm>
          <a:off x="800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7543775" imgH="5829216" progId="AcroExch.Document.7">
                  <p:embed/>
                </p:oleObj>
              </mc:Choice>
              <mc:Fallback>
                <p:oleObj name="Acrobat Document" r:id="rId3" imgW="7543775" imgH="582921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6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978429"/>
              </p:ext>
            </p:extLst>
          </p:nvPr>
        </p:nvGraphicFramePr>
        <p:xfrm>
          <a:off x="800100" y="51435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Acrobat Document" r:id="rId4" imgW="7543775" imgH="5829216" progId="AcroExch.Document.7">
                  <p:embed/>
                </p:oleObj>
              </mc:Choice>
              <mc:Fallback>
                <p:oleObj name="Acrobat Document" r:id="rId4" imgW="7543775" imgH="582921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0100" y="514350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4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386</TotalTime>
  <Words>210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Autumn</vt:lpstr>
      <vt:lpstr>Adobe Acrobat Document</vt:lpstr>
      <vt:lpstr>Concept Mastery Routine</vt:lpstr>
      <vt:lpstr>PowerPoint Presentation</vt:lpstr>
      <vt:lpstr>Goals: Review, Clarify, Reinforce</vt:lpstr>
      <vt:lpstr>What is the Concept Routine? (Hint: We learned this last year.)</vt:lpstr>
      <vt:lpstr>Steps:</vt:lpstr>
      <vt:lpstr>Cue:</vt:lpstr>
      <vt:lpstr>Do:</vt:lpstr>
      <vt:lpstr>PowerPoint Presentation</vt:lpstr>
      <vt:lpstr>PowerPoint Presentation</vt:lpstr>
      <vt:lpstr>PowerPoint Presentation</vt:lpstr>
      <vt:lpstr>PowerPoint Presentation</vt:lpstr>
      <vt:lpstr>Review:</vt:lpstr>
      <vt:lpstr>The Next Step:</vt:lpstr>
      <vt:lpstr>PowerPoint Presentation</vt:lpstr>
    </vt:vector>
  </TitlesOfParts>
  <Company>Waterford Union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Mastery Routine</dc:title>
  <dc:creator>Christina Backhaus</dc:creator>
  <cp:lastModifiedBy>Christina Backhaus</cp:lastModifiedBy>
  <cp:revision>12</cp:revision>
  <dcterms:created xsi:type="dcterms:W3CDTF">2012-08-29T12:33:27Z</dcterms:created>
  <dcterms:modified xsi:type="dcterms:W3CDTF">2012-08-29T19:00:24Z</dcterms:modified>
</cp:coreProperties>
</file>