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 id="2147483852" r:id="rId2"/>
    <p:sldMasterId id="2147483864" r:id="rId3"/>
  </p:sldMasterIdLst>
  <p:notesMasterIdLst>
    <p:notesMasterId r:id="rId24"/>
  </p:notesMasterIdLst>
  <p:handoutMasterIdLst>
    <p:handoutMasterId r:id="rId25"/>
  </p:handoutMasterIdLst>
  <p:sldIdLst>
    <p:sldId id="256" r:id="rId4"/>
    <p:sldId id="260" r:id="rId5"/>
    <p:sldId id="257" r:id="rId6"/>
    <p:sldId id="258" r:id="rId7"/>
    <p:sldId id="259" r:id="rId8"/>
    <p:sldId id="261" r:id="rId9"/>
    <p:sldId id="262" r:id="rId10"/>
    <p:sldId id="263" r:id="rId11"/>
    <p:sldId id="264" r:id="rId12"/>
    <p:sldId id="265" r:id="rId13"/>
    <p:sldId id="266" r:id="rId14"/>
    <p:sldId id="268" r:id="rId15"/>
    <p:sldId id="267" r:id="rId16"/>
    <p:sldId id="269" r:id="rId17"/>
    <p:sldId id="270" r:id="rId18"/>
    <p:sldId id="271" r:id="rId19"/>
    <p:sldId id="272" r:id="rId20"/>
    <p:sldId id="273" r:id="rId21"/>
    <p:sldId id="274" r:id="rId22"/>
    <p:sldId id="275" r:id="rId2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648" y="246"/>
      </p:cViewPr>
      <p:guideLst>
        <p:guide orient="horz" pos="2160"/>
        <p:guide pos="2880"/>
      </p:guideLst>
    </p:cSldViewPr>
  </p:slideViewPr>
  <p:notesTextViewPr>
    <p:cViewPr>
      <p:scale>
        <a:sx n="1" d="1"/>
        <a:sy n="1" d="1"/>
      </p:scale>
      <p:origin x="0" y="0"/>
    </p:cViewPr>
  </p:notesTextViewPr>
  <p:sorterViewPr>
    <p:cViewPr>
      <p:scale>
        <a:sx n="100" d="100"/>
        <a:sy n="100" d="100"/>
      </p:scale>
      <p:origin x="0" y="18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F8ECB0E3-6691-459A-86D9-1C9710B11BEB}" type="datetimeFigureOut">
              <a:rPr lang="en-US" smtClean="0"/>
              <a:t>4/30/2012</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CA3E029F-83CA-400E-B16A-2F645AE59DAC}" type="slidenum">
              <a:rPr lang="en-US" smtClean="0"/>
              <a:t>‹#›</a:t>
            </a:fld>
            <a:endParaRPr lang="en-US"/>
          </a:p>
        </p:txBody>
      </p:sp>
    </p:spTree>
    <p:extLst>
      <p:ext uri="{BB962C8B-B14F-4D97-AF65-F5344CB8AC3E}">
        <p14:creationId xmlns:p14="http://schemas.microsoft.com/office/powerpoint/2010/main" val="3592477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FD4C76A5-CCEB-495B-AB1E-CCE9A337176B}" type="datetimeFigureOut">
              <a:rPr lang="en-US" smtClean="0"/>
              <a:t>4/30/2012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8D3E6F54-E0BE-41EB-8279-19C6E3640EE1}" type="slidenum">
              <a:rPr lang="en-US" smtClean="0"/>
              <a:t>‹#›</a:t>
            </a:fld>
            <a:endParaRPr lang="en-US"/>
          </a:p>
        </p:txBody>
      </p:sp>
    </p:spTree>
    <p:extLst>
      <p:ext uri="{BB962C8B-B14F-4D97-AF65-F5344CB8AC3E}">
        <p14:creationId xmlns:p14="http://schemas.microsoft.com/office/powerpoint/2010/main" val="3582871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examining PET scans</a:t>
            </a:r>
            <a:r>
              <a:rPr lang="en-US" baseline="0" dirty="0" smtClean="0"/>
              <a:t> to indicate areas of brain activation.</a:t>
            </a:r>
            <a:endParaRPr lang="en-US" dirty="0"/>
          </a:p>
        </p:txBody>
      </p:sp>
      <p:sp>
        <p:nvSpPr>
          <p:cNvPr id="4" name="Slide Number Placeholder 3"/>
          <p:cNvSpPr>
            <a:spLocks noGrp="1"/>
          </p:cNvSpPr>
          <p:nvPr>
            <p:ph type="sldNum" sz="quarter" idx="10"/>
          </p:nvPr>
        </p:nvSpPr>
        <p:spPr/>
        <p:txBody>
          <a:bodyPr/>
          <a:lstStyle/>
          <a:p>
            <a:fld id="{8D3E6F54-E0BE-41EB-8279-19C6E3640EE1}" type="slidenum">
              <a:rPr lang="en-US" smtClean="0"/>
              <a:t>4</a:t>
            </a:fld>
            <a:endParaRPr lang="en-US"/>
          </a:p>
        </p:txBody>
      </p:sp>
    </p:spTree>
    <p:extLst>
      <p:ext uri="{BB962C8B-B14F-4D97-AF65-F5344CB8AC3E}">
        <p14:creationId xmlns:p14="http://schemas.microsoft.com/office/powerpoint/2010/main" val="531246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girls and boys seem to gravitate towards</a:t>
            </a:r>
            <a:r>
              <a:rPr lang="en-US" baseline="0" dirty="0" smtClean="0"/>
              <a:t> certain activities, it is because their brains find them “pleasurable” in terms of “richest neural stimulation.”</a:t>
            </a:r>
            <a:endParaRPr lang="en-US" dirty="0"/>
          </a:p>
        </p:txBody>
      </p:sp>
      <p:sp>
        <p:nvSpPr>
          <p:cNvPr id="4" name="Slide Number Placeholder 3"/>
          <p:cNvSpPr>
            <a:spLocks noGrp="1"/>
          </p:cNvSpPr>
          <p:nvPr>
            <p:ph type="sldNum" sz="quarter" idx="10"/>
          </p:nvPr>
        </p:nvSpPr>
        <p:spPr/>
        <p:txBody>
          <a:bodyPr/>
          <a:lstStyle/>
          <a:p>
            <a:fld id="{8D3E6F54-E0BE-41EB-8279-19C6E3640EE1}" type="slidenum">
              <a:rPr lang="en-US" smtClean="0"/>
              <a:t>9</a:t>
            </a:fld>
            <a:endParaRPr lang="en-US"/>
          </a:p>
        </p:txBody>
      </p:sp>
    </p:spTree>
    <p:extLst>
      <p:ext uri="{BB962C8B-B14F-4D97-AF65-F5344CB8AC3E}">
        <p14:creationId xmlns:p14="http://schemas.microsoft.com/office/powerpoint/2010/main" val="1761069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Friendships even differ: activity</a:t>
            </a:r>
            <a:r>
              <a:rPr lang="en-US" baseline="0" dirty="0" smtClean="0"/>
              <a:t>-centered vs. relational centered.</a:t>
            </a:r>
            <a:endParaRPr lang="en-US" dirty="0"/>
          </a:p>
        </p:txBody>
      </p:sp>
      <p:sp>
        <p:nvSpPr>
          <p:cNvPr id="4" name="Slide Number Placeholder 3"/>
          <p:cNvSpPr>
            <a:spLocks noGrp="1"/>
          </p:cNvSpPr>
          <p:nvPr>
            <p:ph type="sldNum" sz="quarter" idx="10"/>
          </p:nvPr>
        </p:nvSpPr>
        <p:spPr/>
        <p:txBody>
          <a:bodyPr/>
          <a:lstStyle/>
          <a:p>
            <a:fld id="{8D3E6F54-E0BE-41EB-8279-19C6E3640EE1}" type="slidenum">
              <a:rPr lang="en-US" smtClean="0"/>
              <a:t>14</a:t>
            </a:fld>
            <a:endParaRPr lang="en-US"/>
          </a:p>
        </p:txBody>
      </p:sp>
    </p:spTree>
    <p:extLst>
      <p:ext uri="{BB962C8B-B14F-4D97-AF65-F5344CB8AC3E}">
        <p14:creationId xmlns:p14="http://schemas.microsoft.com/office/powerpoint/2010/main" val="3577720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Developing communication</a:t>
            </a:r>
            <a:r>
              <a:rPr lang="en-US" baseline="0" dirty="0" smtClean="0"/>
              <a:t> skills among boys is vital to their future health and well-being/relationships.</a:t>
            </a:r>
            <a:endParaRPr lang="en-US" dirty="0"/>
          </a:p>
        </p:txBody>
      </p:sp>
      <p:sp>
        <p:nvSpPr>
          <p:cNvPr id="4" name="Slide Number Placeholder 3"/>
          <p:cNvSpPr>
            <a:spLocks noGrp="1"/>
          </p:cNvSpPr>
          <p:nvPr>
            <p:ph type="sldNum" sz="quarter" idx="10"/>
          </p:nvPr>
        </p:nvSpPr>
        <p:spPr/>
        <p:txBody>
          <a:bodyPr/>
          <a:lstStyle/>
          <a:p>
            <a:fld id="{8D3E6F54-E0BE-41EB-8279-19C6E3640EE1}" type="slidenum">
              <a:rPr lang="en-US" smtClean="0"/>
              <a:t>15</a:t>
            </a:fld>
            <a:endParaRPr lang="en-US"/>
          </a:p>
        </p:txBody>
      </p:sp>
    </p:spTree>
    <p:extLst>
      <p:ext uri="{BB962C8B-B14F-4D97-AF65-F5344CB8AC3E}">
        <p14:creationId xmlns:p14="http://schemas.microsoft.com/office/powerpoint/2010/main" val="3383481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burst</a:t>
            </a:r>
            <a:r>
              <a:rPr lang="en-US" baseline="0" dirty="0" smtClean="0"/>
              <a:t> of aggression tests relationships and strengthens the bond, quickly fizzling out.</a:t>
            </a:r>
            <a:endParaRPr lang="en-US" dirty="0"/>
          </a:p>
        </p:txBody>
      </p:sp>
      <p:sp>
        <p:nvSpPr>
          <p:cNvPr id="4" name="Slide Number Placeholder 3"/>
          <p:cNvSpPr>
            <a:spLocks noGrp="1"/>
          </p:cNvSpPr>
          <p:nvPr>
            <p:ph type="sldNum" sz="quarter" idx="10"/>
          </p:nvPr>
        </p:nvSpPr>
        <p:spPr/>
        <p:txBody>
          <a:bodyPr/>
          <a:lstStyle/>
          <a:p>
            <a:fld id="{8D3E6F54-E0BE-41EB-8279-19C6E3640EE1}" type="slidenum">
              <a:rPr lang="en-US" smtClean="0"/>
              <a:t>17</a:t>
            </a:fld>
            <a:endParaRPr lang="en-US"/>
          </a:p>
        </p:txBody>
      </p:sp>
    </p:spTree>
    <p:extLst>
      <p:ext uri="{BB962C8B-B14F-4D97-AF65-F5344CB8AC3E}">
        <p14:creationId xmlns:p14="http://schemas.microsoft.com/office/powerpoint/2010/main" val="3334979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Like many other teachers, I believed that in treating males and females the same in my classroom – calling on them, challenging them with higher level activities, and disciplining them – meant that I was treating them equally and fairly.  On the contrary, our gender-neutral classrooms that fail to recognize innate biological differences between the way males and females learn and behave actually shortchange the education of both boys and girls.  Good intentions in the educational field of providing equality and varied experiences have actually backfired.  Boys continue to fall further and further behind in literature and language arts because of content mismatched for interest and lessons providing inadequate appeal to their need for motor-spatial learning.  Attempts to promote higher level thinking in students by having them connect to characters and react to the text further limit male students whose compartmentalized brains lack connections between the emotional center in the amygdala and language center in the cerebral cortex.  Conversely, the individualized nature of many of our classrooms hinders the performance of girls, who unlike boys thrive on the interactive quality of learning.  Likewise, our competitive environments, which often include timed activities, cause girls to experience anxiety in the classroom, further inhibiting their ability to perform well.  Knowing that fairness does not mean identical instruction necessitates that teachers devise lessons that best meets the respective needs of each gender.</a:t>
            </a:r>
          </a:p>
          <a:p>
            <a:endParaRPr lang="en-US" dirty="0"/>
          </a:p>
        </p:txBody>
      </p:sp>
      <p:sp>
        <p:nvSpPr>
          <p:cNvPr id="4" name="Slide Number Placeholder 3"/>
          <p:cNvSpPr>
            <a:spLocks noGrp="1"/>
          </p:cNvSpPr>
          <p:nvPr>
            <p:ph type="sldNum" sz="quarter" idx="10"/>
          </p:nvPr>
        </p:nvSpPr>
        <p:spPr/>
        <p:txBody>
          <a:bodyPr/>
          <a:lstStyle/>
          <a:p>
            <a:fld id="{8D3E6F54-E0BE-41EB-8279-19C6E3640EE1}" type="slidenum">
              <a:rPr lang="en-US" smtClean="0"/>
              <a:t>18</a:t>
            </a:fld>
            <a:endParaRPr lang="en-US"/>
          </a:p>
        </p:txBody>
      </p:sp>
    </p:spTree>
    <p:extLst>
      <p:ext uri="{BB962C8B-B14F-4D97-AF65-F5344CB8AC3E}">
        <p14:creationId xmlns:p14="http://schemas.microsoft.com/office/powerpoint/2010/main" val="2354631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1970BB-6CC6-4224-AA86-CDE2EE048238}" type="datetimeFigureOut">
              <a:rPr lang="en-US" smtClean="0"/>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8C1BB-2C3C-426C-8042-EBA460C4E92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1970BB-6CC6-4224-AA86-CDE2EE048238}" type="datetimeFigureOut">
              <a:rPr lang="en-US" smtClean="0"/>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8C1BB-2C3C-426C-8042-EBA460C4E92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1970BB-6CC6-4224-AA86-CDE2EE048238}" type="datetimeFigureOut">
              <a:rPr lang="en-US" smtClean="0"/>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8C1BB-2C3C-426C-8042-EBA460C4E92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201970BB-6CC6-4224-AA86-CDE2EE048238}" type="datetimeFigureOut">
              <a:rPr lang="en-US" smtClean="0"/>
              <a:t>4/30/2012</a:t>
            </a:fld>
            <a:endParaRPr lang="en-US"/>
          </a:p>
        </p:txBody>
      </p:sp>
      <p:sp>
        <p:nvSpPr>
          <p:cNvPr id="23" name="Slide Number Placeholder 22"/>
          <p:cNvSpPr>
            <a:spLocks noGrp="1"/>
          </p:cNvSpPr>
          <p:nvPr>
            <p:ph type="sldNum" sz="quarter" idx="11"/>
          </p:nvPr>
        </p:nvSpPr>
        <p:spPr/>
        <p:txBody>
          <a:bodyPr/>
          <a:lstStyle/>
          <a:p>
            <a:fld id="{DAF8C1BB-2C3C-426C-8042-EBA460C4E920}"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201970BB-6CC6-4224-AA86-CDE2EE048238}" type="datetimeFigureOut">
              <a:rPr lang="en-US" smtClean="0"/>
              <a:t>4/30/2012</a:t>
            </a:fld>
            <a:endParaRPr lang="en-US"/>
          </a:p>
        </p:txBody>
      </p:sp>
      <p:sp>
        <p:nvSpPr>
          <p:cNvPr id="19" name="Slide Number Placeholder 18"/>
          <p:cNvSpPr>
            <a:spLocks noGrp="1"/>
          </p:cNvSpPr>
          <p:nvPr>
            <p:ph type="sldNum" sz="quarter" idx="15"/>
          </p:nvPr>
        </p:nvSpPr>
        <p:spPr/>
        <p:txBody>
          <a:bodyPr/>
          <a:lstStyle/>
          <a:p>
            <a:fld id="{DAF8C1BB-2C3C-426C-8042-EBA460C4E920}"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201970BB-6CC6-4224-AA86-CDE2EE048238}" type="datetimeFigureOut">
              <a:rPr lang="en-US" smtClean="0"/>
              <a:t>4/30/2012</a:t>
            </a:fld>
            <a:endParaRPr lang="en-US"/>
          </a:p>
        </p:txBody>
      </p:sp>
      <p:sp>
        <p:nvSpPr>
          <p:cNvPr id="20" name="Slide Number Placeholder 19"/>
          <p:cNvSpPr>
            <a:spLocks noGrp="1"/>
          </p:cNvSpPr>
          <p:nvPr>
            <p:ph type="sldNum" sz="quarter" idx="11"/>
          </p:nvPr>
        </p:nvSpPr>
        <p:spPr/>
        <p:txBody>
          <a:bodyPr/>
          <a:lstStyle/>
          <a:p>
            <a:fld id="{DAF8C1BB-2C3C-426C-8042-EBA460C4E920}" type="slidenum">
              <a:rPr lang="en-US" smtClean="0"/>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201970BB-6CC6-4224-AA86-CDE2EE048238}" type="datetimeFigureOut">
              <a:rPr lang="en-US" smtClean="0"/>
              <a:t>4/30/2012</a:t>
            </a:fld>
            <a:endParaRPr lang="en-US"/>
          </a:p>
        </p:txBody>
      </p:sp>
      <p:sp>
        <p:nvSpPr>
          <p:cNvPr id="25" name="Slide Number Placeholder 24"/>
          <p:cNvSpPr>
            <a:spLocks noGrp="1"/>
          </p:cNvSpPr>
          <p:nvPr>
            <p:ph type="sldNum" sz="quarter" idx="16"/>
          </p:nvPr>
        </p:nvSpPr>
        <p:spPr/>
        <p:txBody>
          <a:bodyPr/>
          <a:lstStyle/>
          <a:p>
            <a:fld id="{DAF8C1BB-2C3C-426C-8042-EBA460C4E920}" type="slidenum">
              <a:rPr lang="en-US" smtClean="0"/>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201970BB-6CC6-4224-AA86-CDE2EE048238}" type="datetimeFigureOut">
              <a:rPr lang="en-US" smtClean="0"/>
              <a:t>4/30/2012</a:t>
            </a:fld>
            <a:endParaRPr lang="en-US"/>
          </a:p>
        </p:txBody>
      </p:sp>
      <p:sp>
        <p:nvSpPr>
          <p:cNvPr id="24" name="Slide Number Placeholder 23"/>
          <p:cNvSpPr>
            <a:spLocks noGrp="1"/>
          </p:cNvSpPr>
          <p:nvPr>
            <p:ph type="sldNum" sz="quarter" idx="17"/>
          </p:nvPr>
        </p:nvSpPr>
        <p:spPr/>
        <p:txBody>
          <a:bodyPr/>
          <a:lstStyle/>
          <a:p>
            <a:fld id="{DAF8C1BB-2C3C-426C-8042-EBA460C4E920}" type="slidenum">
              <a:rPr lang="en-US" smtClean="0"/>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201970BB-6CC6-4224-AA86-CDE2EE048238}" type="datetimeFigureOut">
              <a:rPr lang="en-US" smtClean="0"/>
              <a:t>4/30/2012</a:t>
            </a:fld>
            <a:endParaRPr lang="en-US"/>
          </a:p>
        </p:txBody>
      </p:sp>
      <p:sp>
        <p:nvSpPr>
          <p:cNvPr id="14" name="Slide Number Placeholder 13"/>
          <p:cNvSpPr>
            <a:spLocks noGrp="1"/>
          </p:cNvSpPr>
          <p:nvPr>
            <p:ph type="sldNum" sz="quarter" idx="11"/>
          </p:nvPr>
        </p:nvSpPr>
        <p:spPr/>
        <p:txBody>
          <a:bodyPr/>
          <a:lstStyle/>
          <a:p>
            <a:fld id="{DAF8C1BB-2C3C-426C-8042-EBA460C4E920}"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201970BB-6CC6-4224-AA86-CDE2EE048238}" type="datetimeFigureOut">
              <a:rPr lang="en-US" smtClean="0"/>
              <a:t>4/30/2012</a:t>
            </a:fld>
            <a:endParaRPr lang="en-US"/>
          </a:p>
        </p:txBody>
      </p:sp>
      <p:sp>
        <p:nvSpPr>
          <p:cNvPr id="12" name="Slide Number Placeholder 11"/>
          <p:cNvSpPr>
            <a:spLocks noGrp="1"/>
          </p:cNvSpPr>
          <p:nvPr>
            <p:ph type="sldNum" sz="quarter" idx="11"/>
          </p:nvPr>
        </p:nvSpPr>
        <p:spPr/>
        <p:txBody>
          <a:bodyPr/>
          <a:lstStyle/>
          <a:p>
            <a:fld id="{DAF8C1BB-2C3C-426C-8042-EBA460C4E920}" type="slidenum">
              <a:rPr lang="en-US" smtClean="0"/>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201970BB-6CC6-4224-AA86-CDE2EE048238}" type="datetimeFigureOut">
              <a:rPr lang="en-US" smtClean="0"/>
              <a:t>4/30/2012</a:t>
            </a:fld>
            <a:endParaRPr lang="en-US"/>
          </a:p>
        </p:txBody>
      </p:sp>
      <p:sp>
        <p:nvSpPr>
          <p:cNvPr id="18" name="Slide Number Placeholder 17"/>
          <p:cNvSpPr>
            <a:spLocks noGrp="1"/>
          </p:cNvSpPr>
          <p:nvPr>
            <p:ph type="sldNum" sz="quarter" idx="16"/>
          </p:nvPr>
        </p:nvSpPr>
        <p:spPr/>
        <p:txBody>
          <a:bodyPr/>
          <a:lstStyle/>
          <a:p>
            <a:fld id="{DAF8C1BB-2C3C-426C-8042-EBA460C4E920}" type="slidenum">
              <a:rPr lang="en-US" smtClean="0"/>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1970BB-6CC6-4224-AA86-CDE2EE048238}" type="datetimeFigureOut">
              <a:rPr lang="en-US" smtClean="0"/>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8C1BB-2C3C-426C-8042-EBA460C4E920}"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201970BB-6CC6-4224-AA86-CDE2EE048238}" type="datetimeFigureOut">
              <a:rPr lang="en-US" smtClean="0"/>
              <a:t>4/30/2012</a:t>
            </a:fld>
            <a:endParaRPr lang="en-US"/>
          </a:p>
        </p:txBody>
      </p:sp>
      <p:sp>
        <p:nvSpPr>
          <p:cNvPr id="20" name="Slide Number Placeholder 19"/>
          <p:cNvSpPr>
            <a:spLocks noGrp="1"/>
          </p:cNvSpPr>
          <p:nvPr>
            <p:ph type="sldNum" sz="quarter" idx="15"/>
          </p:nvPr>
        </p:nvSpPr>
        <p:spPr/>
        <p:txBody>
          <a:bodyPr/>
          <a:lstStyle/>
          <a:p>
            <a:fld id="{DAF8C1BB-2C3C-426C-8042-EBA460C4E920}"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1970BB-6CC6-4224-AA86-CDE2EE048238}" type="datetimeFigureOut">
              <a:rPr lang="en-US" smtClean="0"/>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8C1BB-2C3C-426C-8042-EBA460C4E920}"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1970BB-6CC6-4224-AA86-CDE2EE048238}" type="datetimeFigureOut">
              <a:rPr lang="en-US" smtClean="0"/>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8C1BB-2C3C-426C-8042-EBA460C4E920}"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01970BB-6CC6-4224-AA86-CDE2EE048238}" type="datetimeFigureOut">
              <a:rPr lang="en-US" smtClean="0"/>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8C1BB-2C3C-426C-8042-EBA460C4E920}"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1970BB-6CC6-4224-AA86-CDE2EE048238}" type="datetimeFigureOut">
              <a:rPr lang="en-US" smtClean="0"/>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8C1BB-2C3C-426C-8042-EBA460C4E920}"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1970BB-6CC6-4224-AA86-CDE2EE048238}" type="datetimeFigureOut">
              <a:rPr lang="en-US" smtClean="0"/>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8C1BB-2C3C-426C-8042-EBA460C4E92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01970BB-6CC6-4224-AA86-CDE2EE048238}" type="datetimeFigureOut">
              <a:rPr lang="en-US" smtClean="0"/>
              <a:t>4/30/2012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F8C1BB-2C3C-426C-8042-EBA460C4E920}"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1970BB-6CC6-4224-AA86-CDE2EE048238}" type="datetimeFigureOut">
              <a:rPr lang="en-US" smtClean="0"/>
              <a:t>4/30/2012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F8C1BB-2C3C-426C-8042-EBA460C4E920}"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01970BB-6CC6-4224-AA86-CDE2EE048238}" type="datetimeFigureOut">
              <a:rPr lang="en-US" smtClean="0"/>
              <a:t>4/30/2012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F8C1BB-2C3C-426C-8042-EBA460C4E92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1970BB-6CC6-4224-AA86-CDE2EE048238}" type="datetimeFigureOut">
              <a:rPr lang="en-US" smtClean="0"/>
              <a:t>4/30/2012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F8C1BB-2C3C-426C-8042-EBA460C4E92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1970BB-6CC6-4224-AA86-CDE2EE048238}" type="datetimeFigureOut">
              <a:rPr lang="en-US" smtClean="0"/>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8C1BB-2C3C-426C-8042-EBA460C4E920}"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1970BB-6CC6-4224-AA86-CDE2EE048238}" type="datetimeFigureOut">
              <a:rPr lang="en-US" smtClean="0"/>
              <a:t>4/30/2012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F8C1BB-2C3C-426C-8042-EBA460C4E92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1970BB-6CC6-4224-AA86-CDE2EE048238}" type="datetimeFigureOut">
              <a:rPr lang="en-US" smtClean="0"/>
              <a:t>4/30/2012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F8C1BB-2C3C-426C-8042-EBA460C4E920}"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1970BB-6CC6-4224-AA86-CDE2EE048238}" type="datetimeFigureOut">
              <a:rPr lang="en-US" smtClean="0"/>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8C1BB-2C3C-426C-8042-EBA460C4E92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1970BB-6CC6-4224-AA86-CDE2EE048238}" type="datetimeFigureOut">
              <a:rPr lang="en-US" smtClean="0"/>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8C1BB-2C3C-426C-8042-EBA460C4E92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1970BB-6CC6-4224-AA86-CDE2EE048238}" type="datetimeFigureOut">
              <a:rPr lang="en-US" smtClean="0"/>
              <a:t>4/30/2012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F8C1BB-2C3C-426C-8042-EBA460C4E92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1970BB-6CC6-4224-AA86-CDE2EE048238}" type="datetimeFigureOut">
              <a:rPr lang="en-US" smtClean="0"/>
              <a:t>4/30/2012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F8C1BB-2C3C-426C-8042-EBA460C4E92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1970BB-6CC6-4224-AA86-CDE2EE048238}" type="datetimeFigureOut">
              <a:rPr lang="en-US" smtClean="0"/>
              <a:t>4/30/2012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F8C1BB-2C3C-426C-8042-EBA460C4E92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1970BB-6CC6-4224-AA86-CDE2EE048238}" type="datetimeFigureOut">
              <a:rPr lang="en-US" smtClean="0"/>
              <a:t>4/30/2012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F8C1BB-2C3C-426C-8042-EBA460C4E92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1970BB-6CC6-4224-AA86-CDE2EE048238}" type="datetimeFigureOut">
              <a:rPr lang="en-US" smtClean="0"/>
              <a:t>4/30/2012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F8C1BB-2C3C-426C-8042-EBA460C4E92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1970BB-6CC6-4224-AA86-CDE2EE048238}" type="datetimeFigureOut">
              <a:rPr lang="en-US" smtClean="0"/>
              <a:t>4/30/2012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F8C1BB-2C3C-426C-8042-EBA460C4E920}" type="slidenum">
              <a:rPr lang="en-US" smtClean="0"/>
              <a:t>‹#›</a:t>
            </a:fld>
            <a:endParaRPr lang="en-US"/>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201970BB-6CC6-4224-AA86-CDE2EE048238}" type="datetimeFigureOut">
              <a:rPr lang="en-US" smtClean="0"/>
              <a:t>4/30/2012</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DAF8C1BB-2C3C-426C-8042-EBA460C4E92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201970BB-6CC6-4224-AA86-CDE2EE048238}" type="datetimeFigureOut">
              <a:rPr lang="en-US" smtClean="0"/>
              <a:t>4/30/2012</a:t>
            </a:fld>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DAF8C1BB-2C3C-426C-8042-EBA460C4E92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01970BB-6CC6-4224-AA86-CDE2EE048238}" type="datetimeFigureOut">
              <a:rPr lang="en-US" smtClean="0"/>
              <a:t>4/30/2012</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AF8C1BB-2C3C-426C-8042-EBA460C4E92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hyperlink" Target="http://www.google.com/imgres?q=spaghetti&amp;hl=en&amp;as_st=y&amp;biw=1366&amp;bih=643&amp;tbs=sur:f&amp;tbm=isch&amp;tbnid=cXeYSZ78vKDKYM:&amp;imgrefurl=http://www.pagehalffull.com/eatenup/page/233/&amp;docid=FyMwj0wpCbBjNM&amp;imgurl=http://www.pagehalffull.com/food/spaghetticheesed.jpg&amp;w=320&amp;h=240&amp;ei=cy6fT8LnNqL20gGayPydAg&amp;zoom=1&amp;iact=hc&amp;vpx=381&amp;vpy=168&amp;dur=1762&amp;hovh=192&amp;hovw=256&amp;tx=50&amp;ty=213&amp;sig=115383740878703457287&amp;page=2&amp;tbnh=139&amp;tbnw=186&amp;start=24&amp;ndsp=24&amp;ved=1t:429,r:13,s:24,i:228"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youtube.com/watch?v=3FtNm9CgA6U"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m.socrative.com/student/" TargetMode="Externa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505200"/>
            <a:ext cx="5637010" cy="882119"/>
          </a:xfrm>
        </p:spPr>
        <p:txBody>
          <a:bodyPr/>
          <a:lstStyle/>
          <a:p>
            <a:pPr algn="ctr"/>
            <a:r>
              <a:rPr lang="en-US" dirty="0" smtClean="0"/>
              <a:t>By Tina Backhaus</a:t>
            </a:r>
            <a:endParaRPr lang="en-US" dirty="0"/>
          </a:p>
        </p:txBody>
      </p:sp>
      <p:sp>
        <p:nvSpPr>
          <p:cNvPr id="2" name="Title 1"/>
          <p:cNvSpPr>
            <a:spLocks noGrp="1"/>
          </p:cNvSpPr>
          <p:nvPr>
            <p:ph type="title"/>
          </p:nvPr>
        </p:nvSpPr>
        <p:spPr>
          <a:xfrm>
            <a:off x="990600" y="990600"/>
            <a:ext cx="7175351" cy="1793167"/>
          </a:xfrm>
        </p:spPr>
        <p:txBody>
          <a:bodyPr>
            <a:normAutofit fontScale="90000"/>
          </a:bodyPr>
          <a:lstStyle/>
          <a:p>
            <a:pPr marL="182880" indent="0" algn="ctr">
              <a:buNone/>
            </a:pPr>
            <a:r>
              <a:rPr lang="en-US" dirty="0" smtClean="0"/>
              <a:t>Brain and Biological Differences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545661">
            <a:off x="5249640" y="5150914"/>
            <a:ext cx="1124272" cy="1129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rot="1426357">
            <a:off x="2867322" y="5060638"/>
            <a:ext cx="1258861" cy="1258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223845">
            <a:off x="7163149" y="3748406"/>
            <a:ext cx="1796214" cy="1311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107479">
            <a:off x="246808" y="3948180"/>
            <a:ext cx="1834367" cy="137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rot="1415943">
            <a:off x="2425631" y="6291025"/>
            <a:ext cx="1147428" cy="253224"/>
          </a:xfrm>
          <a:prstGeom prst="rect">
            <a:avLst/>
          </a:prstGeom>
        </p:spPr>
        <p:txBody>
          <a:bodyPr wrap="square">
            <a:spAutoFit/>
          </a:bodyPr>
          <a:lstStyle/>
          <a:p>
            <a:r>
              <a:rPr lang="en-US" sz="1000" dirty="0"/>
              <a:t>en.wikipedia.org</a:t>
            </a:r>
          </a:p>
        </p:txBody>
      </p:sp>
      <p:sp>
        <p:nvSpPr>
          <p:cNvPr id="5" name="Rectangle 4"/>
          <p:cNvSpPr/>
          <p:nvPr/>
        </p:nvSpPr>
        <p:spPr>
          <a:xfrm rot="1176586">
            <a:off x="398572" y="5317354"/>
            <a:ext cx="1322798" cy="246221"/>
          </a:xfrm>
          <a:prstGeom prst="rect">
            <a:avLst/>
          </a:prstGeom>
        </p:spPr>
        <p:txBody>
          <a:bodyPr wrap="none">
            <a:spAutoFit/>
          </a:bodyPr>
          <a:lstStyle/>
          <a:p>
            <a:r>
              <a:rPr lang="en-US" sz="1000" dirty="0">
                <a:hlinkClick r:id="rId9"/>
              </a:rPr>
              <a:t>spaghetticheesed.jpg</a:t>
            </a:r>
            <a:endParaRPr lang="en-US" sz="1000" dirty="0"/>
          </a:p>
        </p:txBody>
      </p:sp>
      <p:sp>
        <p:nvSpPr>
          <p:cNvPr id="6" name="Rectangle 5"/>
          <p:cNvSpPr/>
          <p:nvPr/>
        </p:nvSpPr>
        <p:spPr>
          <a:xfrm rot="20365987">
            <a:off x="7403316" y="4949496"/>
            <a:ext cx="1754436" cy="246221"/>
          </a:xfrm>
          <a:prstGeom prst="rect">
            <a:avLst/>
          </a:prstGeom>
        </p:spPr>
        <p:txBody>
          <a:bodyPr wrap="square">
            <a:spAutoFit/>
          </a:bodyPr>
          <a:lstStyle/>
          <a:p>
            <a:pPr algn="ctr"/>
            <a:r>
              <a:rPr lang="en-US" sz="1000" dirty="0"/>
              <a:t>yogurtland.com</a:t>
            </a:r>
          </a:p>
        </p:txBody>
      </p:sp>
      <p:sp>
        <p:nvSpPr>
          <p:cNvPr id="7" name="Rectangle 6"/>
          <p:cNvSpPr/>
          <p:nvPr/>
        </p:nvSpPr>
        <p:spPr>
          <a:xfrm rot="20572270">
            <a:off x="5412211" y="6300460"/>
            <a:ext cx="1588897" cy="246221"/>
          </a:xfrm>
          <a:prstGeom prst="rect">
            <a:avLst/>
          </a:prstGeom>
        </p:spPr>
        <p:txBody>
          <a:bodyPr wrap="none">
            <a:spAutoFit/>
          </a:bodyPr>
          <a:lstStyle/>
          <a:p>
            <a:r>
              <a:rPr lang="en-US" sz="1000" dirty="0"/>
              <a:t>public-domain-image.com</a:t>
            </a:r>
          </a:p>
        </p:txBody>
      </p:sp>
    </p:spTree>
    <p:extLst>
      <p:ext uri="{BB962C8B-B14F-4D97-AF65-F5344CB8AC3E}">
        <p14:creationId xmlns:p14="http://schemas.microsoft.com/office/powerpoint/2010/main" val="29433586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a:t>
            </a:r>
            <a:r>
              <a:rPr lang="en-US" dirty="0" smtClean="0"/>
              <a:t>4: </a:t>
            </a:r>
            <a:r>
              <a:rPr lang="en-US" dirty="0"/>
              <a:t>Girls do better in school than boys do.</a:t>
            </a:r>
          </a:p>
        </p:txBody>
      </p:sp>
      <p:sp>
        <p:nvSpPr>
          <p:cNvPr id="3" name="Content Placeholder 2"/>
          <p:cNvSpPr>
            <a:spLocks noGrp="1"/>
          </p:cNvSpPr>
          <p:nvPr>
            <p:ph idx="1"/>
          </p:nvPr>
        </p:nvSpPr>
        <p:spPr>
          <a:xfrm>
            <a:off x="1009443" y="1807361"/>
            <a:ext cx="7125112" cy="4898239"/>
          </a:xfrm>
        </p:spPr>
        <p:txBody>
          <a:bodyPr anchor="t">
            <a:noAutofit/>
          </a:bodyPr>
          <a:lstStyle/>
          <a:p>
            <a:pPr>
              <a:spcBef>
                <a:spcPts val="1200"/>
              </a:spcBef>
              <a:buFont typeface="Wingdings" pitchFamily="2" charset="2"/>
              <a:buChar char="v"/>
            </a:pPr>
            <a:r>
              <a:rPr lang="en-US" sz="2200" dirty="0" smtClean="0"/>
              <a:t>Female students often seek academic help to </a:t>
            </a:r>
            <a:r>
              <a:rPr lang="en-US" sz="2200" dirty="0"/>
              <a:t>build a </a:t>
            </a:r>
            <a:r>
              <a:rPr lang="en-US" sz="2200" dirty="0" smtClean="0"/>
              <a:t>relationship: to avoid disappointing </a:t>
            </a:r>
            <a:r>
              <a:rPr lang="en-US" sz="2200" dirty="0"/>
              <a:t>their teacher </a:t>
            </a:r>
            <a:r>
              <a:rPr lang="en-US" sz="2200" dirty="0" smtClean="0"/>
              <a:t>&amp; </a:t>
            </a:r>
            <a:r>
              <a:rPr lang="en-US" sz="2200" dirty="0"/>
              <a:t>parents (Sax 81-82</a:t>
            </a:r>
            <a:r>
              <a:rPr lang="en-US" sz="2200" dirty="0" smtClean="0"/>
              <a:t>).</a:t>
            </a:r>
          </a:p>
          <a:p>
            <a:pPr>
              <a:spcBef>
                <a:spcPts val="1200"/>
              </a:spcBef>
              <a:buFont typeface="Wingdings" pitchFamily="2" charset="2"/>
              <a:buChar char="v"/>
            </a:pPr>
            <a:r>
              <a:rPr lang="en-US" sz="2400" dirty="0" smtClean="0"/>
              <a:t>The compartmentalized brains of males </a:t>
            </a:r>
          </a:p>
          <a:p>
            <a:pPr marL="857250" lvl="2" indent="0">
              <a:buNone/>
            </a:pPr>
            <a:r>
              <a:rPr lang="en-US" sz="2000" dirty="0" smtClean="0"/>
              <a:t>inhibit multi-tasking </a:t>
            </a:r>
            <a:r>
              <a:rPr lang="en-US" sz="2000" dirty="0"/>
              <a:t>and make transitions between parts of a lesson more challenging.  </a:t>
            </a:r>
            <a:endParaRPr lang="en-US" sz="2000" dirty="0" smtClean="0"/>
          </a:p>
          <a:p>
            <a:pPr>
              <a:spcBef>
                <a:spcPts val="1200"/>
              </a:spcBef>
              <a:buFont typeface="Wingdings" pitchFamily="2" charset="2"/>
              <a:buChar char="v"/>
            </a:pPr>
            <a:r>
              <a:rPr lang="en-US" sz="2400" dirty="0" smtClean="0"/>
              <a:t>The </a:t>
            </a:r>
            <a:r>
              <a:rPr lang="en-US" sz="2400" dirty="0"/>
              <a:t>male need for a “rest state” to recharge the brain </a:t>
            </a:r>
            <a:endParaRPr lang="en-US" sz="2400" dirty="0" smtClean="0"/>
          </a:p>
          <a:p>
            <a:pPr marL="857250" lvl="2" indent="0">
              <a:buNone/>
            </a:pPr>
            <a:r>
              <a:rPr lang="en-US" sz="2000" dirty="0" smtClean="0"/>
              <a:t>explains </a:t>
            </a:r>
            <a:r>
              <a:rPr lang="en-US" sz="2000" dirty="0"/>
              <a:t>tapping, fidgeting, zoning out, and falling asleep in the classroom. </a:t>
            </a:r>
            <a:endParaRPr lang="en-US" sz="2000" dirty="0" smtClean="0"/>
          </a:p>
          <a:p>
            <a:pPr marL="457200" lvl="1" indent="0" algn="r">
              <a:spcAft>
                <a:spcPts val="0"/>
              </a:spcAft>
              <a:buNone/>
            </a:pPr>
            <a:r>
              <a:rPr lang="en-US" dirty="0"/>
              <a:t>“With Boys and Girls in Mind” </a:t>
            </a:r>
          </a:p>
          <a:p>
            <a:pPr marL="457200" lvl="1" indent="0" algn="r">
              <a:spcAft>
                <a:spcPts val="0"/>
              </a:spcAft>
              <a:buNone/>
            </a:pPr>
            <a:r>
              <a:rPr lang="en-US" dirty="0"/>
              <a:t>	by </a:t>
            </a:r>
            <a:r>
              <a:rPr lang="en-US" i="1" dirty="0"/>
              <a:t>Michael </a:t>
            </a:r>
            <a:r>
              <a:rPr lang="en-US" i="1" dirty="0" err="1"/>
              <a:t>Gurian</a:t>
            </a:r>
            <a:r>
              <a:rPr lang="en-US" i="1" dirty="0"/>
              <a:t> and Kathy Stevens</a:t>
            </a:r>
            <a:endParaRPr lang="en-US" dirty="0"/>
          </a:p>
          <a:p>
            <a:pPr marL="857250" lvl="2" indent="0" algn="r">
              <a:buNone/>
            </a:pPr>
            <a:endParaRPr lang="en-US" sz="2000" dirty="0"/>
          </a:p>
        </p:txBody>
      </p:sp>
    </p:spTree>
    <p:extLst>
      <p:ext uri="{BB962C8B-B14F-4D97-AF65-F5344CB8AC3E}">
        <p14:creationId xmlns:p14="http://schemas.microsoft.com/office/powerpoint/2010/main" val="2642503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barn(inVertical)">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p:cTn id="3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wipe(down)">
                                      <p:cBhvr>
                                        <p:cTn id="37" dur="5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barn(inVertical)">
                                      <p:cBhvr>
                                        <p:cTn id="42" dur="5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9" dur="500"/>
                                        <p:tgtEl>
                                          <p:spTgt spid="3">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wipe(down)">
                                      <p:cBhvr>
                                        <p:cTn id="54" dur="500"/>
                                        <p:tgtEl>
                                          <p:spTgt spid="3">
                                            <p:txEl>
                                              <p:pRg st="5" end="5"/>
                                            </p:txEl>
                                          </p:spTgt>
                                        </p:tgtEl>
                                      </p:cBhvr>
                                    </p:animEffect>
                                  </p:childTnLst>
                                </p:cTn>
                              </p:par>
                              <p:par>
                                <p:cTn id="55" presetID="22" presetClass="entr" presetSubtype="4" fill="hold" nodeType="with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Effect transition="in" filter="wipe(down)">
                                      <p:cBhvr>
                                        <p:cTn id="5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 for Educators</a:t>
            </a:r>
          </a:p>
        </p:txBody>
      </p:sp>
      <p:sp>
        <p:nvSpPr>
          <p:cNvPr id="3" name="Content Placeholder 2"/>
          <p:cNvSpPr>
            <a:spLocks noGrp="1"/>
          </p:cNvSpPr>
          <p:nvPr>
            <p:ph idx="1"/>
          </p:nvPr>
        </p:nvSpPr>
        <p:spPr>
          <a:xfrm>
            <a:off x="609600" y="1752600"/>
            <a:ext cx="7372557" cy="4648200"/>
          </a:xfrm>
        </p:spPr>
        <p:txBody>
          <a:bodyPr anchor="t">
            <a:normAutofit/>
          </a:bodyPr>
          <a:lstStyle/>
          <a:p>
            <a:pPr marL="0" indent="0">
              <a:buNone/>
            </a:pPr>
            <a:r>
              <a:rPr lang="en-US" sz="2400" dirty="0" smtClean="0"/>
              <a:t>Help girls even when they don’t have anything started; they don’t want to disappoint you.</a:t>
            </a:r>
          </a:p>
          <a:p>
            <a:pPr marL="0" indent="0">
              <a:spcBef>
                <a:spcPts val="1800"/>
              </a:spcBef>
              <a:buNone/>
            </a:pPr>
            <a:r>
              <a:rPr lang="en-US" sz="2400" dirty="0" smtClean="0"/>
              <a:t>Re-examine highly structured environments</a:t>
            </a:r>
            <a:endParaRPr lang="en-US" sz="2400" dirty="0"/>
          </a:p>
          <a:p>
            <a:pPr marL="857250" lvl="2" indent="0">
              <a:buNone/>
            </a:pPr>
            <a:r>
              <a:rPr lang="en-US" sz="2000" dirty="0"/>
              <a:t>w</a:t>
            </a:r>
            <a:r>
              <a:rPr lang="en-US" sz="2000" dirty="0" smtClean="0"/>
              <a:t>hich inhibit male students’ </a:t>
            </a:r>
            <a:r>
              <a:rPr lang="en-US" sz="2000" dirty="0"/>
              <a:t>impulsiveness and movement needs </a:t>
            </a:r>
            <a:endParaRPr lang="en-US" sz="2000" dirty="0" smtClean="0"/>
          </a:p>
          <a:p>
            <a:pPr marL="57150" indent="0">
              <a:spcBef>
                <a:spcPts val="1200"/>
              </a:spcBef>
              <a:buNone/>
            </a:pPr>
            <a:r>
              <a:rPr lang="en-US" sz="2400" dirty="0" smtClean="0"/>
              <a:t>Boys</a:t>
            </a:r>
            <a:r>
              <a:rPr lang="en-US" sz="2400" dirty="0"/>
              <a:t>’ grades suffer, they act out, or they simply abandon their educations </a:t>
            </a:r>
            <a:endParaRPr lang="en-US" sz="2400" dirty="0" smtClean="0"/>
          </a:p>
          <a:p>
            <a:pPr marL="57150" indent="0">
              <a:buNone/>
            </a:pPr>
            <a:r>
              <a:rPr lang="en-US" sz="2400" dirty="0"/>
              <a:t>	</a:t>
            </a:r>
            <a:r>
              <a:rPr lang="en-US" sz="2400" dirty="0" smtClean="0"/>
              <a:t>	</a:t>
            </a:r>
            <a:r>
              <a:rPr lang="en-US" sz="2000" dirty="0" smtClean="0"/>
              <a:t>by </a:t>
            </a:r>
            <a:r>
              <a:rPr lang="en-US" sz="2000" dirty="0"/>
              <a:t>dropping out or skipping college </a:t>
            </a:r>
            <a:r>
              <a:rPr lang="en-US" sz="2000" dirty="0" smtClean="0"/>
              <a:t>because 			it’s </a:t>
            </a:r>
            <a:r>
              <a:rPr lang="en-US" sz="2000" dirty="0"/>
              <a:t>more of a girls’ world in </a:t>
            </a:r>
            <a:r>
              <a:rPr lang="en-US" sz="2000" dirty="0" smtClean="0"/>
              <a:t>our </a:t>
            </a:r>
            <a:r>
              <a:rPr lang="en-US" sz="2000" dirty="0"/>
              <a:t>classrooms</a:t>
            </a:r>
            <a:r>
              <a:rPr lang="en-US" sz="2000" dirty="0" smtClean="0"/>
              <a:t>.</a:t>
            </a:r>
            <a:endParaRPr lang="en-US" sz="20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565045">
            <a:off x="6719811" y="347633"/>
            <a:ext cx="2057400" cy="15430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rot="17755256">
            <a:off x="8102844" y="1715210"/>
            <a:ext cx="1257075" cy="246221"/>
          </a:xfrm>
          <a:prstGeom prst="rect">
            <a:avLst/>
          </a:prstGeom>
        </p:spPr>
        <p:txBody>
          <a:bodyPr wrap="none">
            <a:spAutoFit/>
          </a:bodyPr>
          <a:lstStyle/>
          <a:p>
            <a:r>
              <a:rPr lang="en-US" sz="1000" dirty="0"/>
              <a:t>geograph.org.uk</a:t>
            </a:r>
          </a:p>
        </p:txBody>
      </p:sp>
    </p:spTree>
    <p:extLst>
      <p:ext uri="{BB962C8B-B14F-4D97-AF65-F5344CB8AC3E}">
        <p14:creationId xmlns:p14="http://schemas.microsoft.com/office/powerpoint/2010/main" val="7826990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5: Boys do better at standardized tests than girls do.</a:t>
            </a:r>
          </a:p>
        </p:txBody>
      </p:sp>
      <p:sp>
        <p:nvSpPr>
          <p:cNvPr id="3" name="Content Placeholder 2"/>
          <p:cNvSpPr>
            <a:spLocks noGrp="1"/>
          </p:cNvSpPr>
          <p:nvPr>
            <p:ph idx="1"/>
          </p:nvPr>
        </p:nvSpPr>
        <p:spPr>
          <a:xfrm>
            <a:off x="1009443" y="1807361"/>
            <a:ext cx="7125112" cy="4745839"/>
          </a:xfrm>
        </p:spPr>
        <p:txBody>
          <a:bodyPr anchor="t">
            <a:noAutofit/>
          </a:bodyPr>
          <a:lstStyle/>
          <a:p>
            <a:pPr marL="0" indent="0">
              <a:buNone/>
            </a:pPr>
            <a:endParaRPr lang="en-US" sz="1200" dirty="0" smtClean="0"/>
          </a:p>
          <a:p>
            <a:pPr>
              <a:buFont typeface="Wingdings" pitchFamily="2" charset="2"/>
              <a:buChar char="v"/>
            </a:pPr>
            <a:r>
              <a:rPr lang="en-US" sz="2400" dirty="0" smtClean="0"/>
              <a:t>Stressful timed, competitive activities like </a:t>
            </a:r>
            <a:r>
              <a:rPr lang="en-US" sz="2400" dirty="0"/>
              <a:t>games and tests </a:t>
            </a:r>
            <a:r>
              <a:rPr lang="en-US" sz="2400" dirty="0" smtClean="0"/>
              <a:t>inhibit </a:t>
            </a:r>
            <a:r>
              <a:rPr lang="en-US" sz="2400" dirty="0"/>
              <a:t>learning in girls, </a:t>
            </a:r>
            <a:endParaRPr lang="en-US" sz="2400" dirty="0" smtClean="0"/>
          </a:p>
          <a:p>
            <a:pPr marL="857250" lvl="2" indent="0">
              <a:buNone/>
            </a:pPr>
            <a:r>
              <a:rPr lang="en-US" sz="2200" dirty="0" smtClean="0"/>
              <a:t>which </a:t>
            </a:r>
            <a:r>
              <a:rPr lang="en-US" sz="2200" dirty="0"/>
              <a:t>conversely enhances neural activity in the males’ hippocampus (Sax 89).  </a:t>
            </a:r>
            <a:endParaRPr lang="en-US" sz="2200" dirty="0" smtClean="0"/>
          </a:p>
          <a:p>
            <a:pPr>
              <a:spcBef>
                <a:spcPts val="1200"/>
              </a:spcBef>
              <a:buFont typeface="Wingdings" pitchFamily="2" charset="2"/>
              <a:buChar char="v"/>
            </a:pPr>
            <a:r>
              <a:rPr lang="en-US" sz="2400" dirty="0" smtClean="0"/>
              <a:t>It </a:t>
            </a:r>
            <a:r>
              <a:rPr lang="en-US" sz="2400" dirty="0"/>
              <a:t>is not because they lag behind males in ability; it is because males respond more favorably to the stress of these timed tests than females do (Sax 92).</a:t>
            </a:r>
            <a:br>
              <a:rPr lang="en-US" sz="2400" dirty="0"/>
            </a:br>
            <a:endParaRPr lang="en-US" sz="2400" dirty="0"/>
          </a:p>
        </p:txBody>
      </p:sp>
    </p:spTree>
    <p:extLst>
      <p:ext uri="{BB962C8B-B14F-4D97-AF65-F5344CB8AC3E}">
        <p14:creationId xmlns:p14="http://schemas.microsoft.com/office/powerpoint/2010/main" val="377914521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barn(inVertical)">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wipe(down)">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 for Educators</a:t>
            </a:r>
          </a:p>
        </p:txBody>
      </p:sp>
      <p:sp>
        <p:nvSpPr>
          <p:cNvPr id="3" name="Content Placeholder 2"/>
          <p:cNvSpPr>
            <a:spLocks noGrp="1"/>
          </p:cNvSpPr>
          <p:nvPr>
            <p:ph idx="1"/>
          </p:nvPr>
        </p:nvSpPr>
        <p:spPr/>
        <p:txBody>
          <a:bodyPr anchor="t"/>
          <a:lstStyle/>
          <a:p>
            <a:pPr>
              <a:buFont typeface="Wingdings" pitchFamily="2" charset="2"/>
              <a:buChar char="v"/>
            </a:pPr>
            <a:r>
              <a:rPr lang="en-US" sz="2400" dirty="0" smtClean="0"/>
              <a:t>Do time constraints on assignments, projects, and tests limit females’ potential,</a:t>
            </a:r>
          </a:p>
          <a:p>
            <a:pPr marL="400050" lvl="1" indent="0">
              <a:buNone/>
            </a:pPr>
            <a:r>
              <a:rPr lang="en-US" sz="2200" dirty="0" smtClean="0"/>
              <a:t> 	or do deadlines prepare them for the real 			world?</a:t>
            </a:r>
          </a:p>
          <a:p>
            <a:pPr>
              <a:buFont typeface="Wingdings" pitchFamily="2" charset="2"/>
              <a:buChar char="v"/>
            </a:pPr>
            <a:endParaRPr lang="en-US" sz="2400" dirty="0" smtClean="0"/>
          </a:p>
          <a:p>
            <a:pPr>
              <a:buFont typeface="Wingdings" pitchFamily="2" charset="2"/>
              <a:buChar char="v"/>
            </a:pPr>
            <a:r>
              <a:rPr lang="en-US" sz="2400" dirty="0" smtClean="0"/>
              <a:t>Is </a:t>
            </a:r>
            <a:r>
              <a:rPr lang="en-US" sz="2400" dirty="0"/>
              <a:t>it any </a:t>
            </a:r>
            <a:r>
              <a:rPr lang="en-US" sz="2400" dirty="0" smtClean="0"/>
              <a:t>wonder that </a:t>
            </a:r>
            <a:r>
              <a:rPr lang="en-US" sz="2400" dirty="0"/>
              <a:t>girls underperform on timed standardized </a:t>
            </a:r>
            <a:r>
              <a:rPr lang="en-US" sz="2400" dirty="0" smtClean="0"/>
              <a:t>tests? </a:t>
            </a:r>
          </a:p>
        </p:txBody>
      </p:sp>
      <p:pic>
        <p:nvPicPr>
          <p:cNvPr id="4099"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400800" y="4714316"/>
            <a:ext cx="21336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934200" y="6283523"/>
            <a:ext cx="1317990" cy="246221"/>
          </a:xfrm>
          <a:prstGeom prst="rect">
            <a:avLst/>
          </a:prstGeom>
        </p:spPr>
        <p:txBody>
          <a:bodyPr wrap="none">
            <a:spAutoFit/>
          </a:bodyPr>
          <a:lstStyle/>
          <a:p>
            <a:r>
              <a:rPr lang="en-US" sz="1000" dirty="0"/>
              <a:t>capl.washjeff.edu</a:t>
            </a:r>
          </a:p>
        </p:txBody>
      </p:sp>
    </p:spTree>
    <p:extLst>
      <p:ext uri="{BB962C8B-B14F-4D97-AF65-F5344CB8AC3E}">
        <p14:creationId xmlns:p14="http://schemas.microsoft.com/office/powerpoint/2010/main" val="4698002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a:t>
            </a:r>
            <a:r>
              <a:rPr lang="en-US" dirty="0" smtClean="0"/>
              <a:t>6</a:t>
            </a:r>
            <a:r>
              <a:rPr lang="en-US" dirty="0"/>
              <a:t>: Girls talk about feelings more often than boys do.</a:t>
            </a:r>
          </a:p>
        </p:txBody>
      </p:sp>
      <p:sp>
        <p:nvSpPr>
          <p:cNvPr id="3" name="Content Placeholder 2"/>
          <p:cNvSpPr>
            <a:spLocks noGrp="1"/>
          </p:cNvSpPr>
          <p:nvPr>
            <p:ph idx="1"/>
          </p:nvPr>
        </p:nvSpPr>
        <p:spPr>
          <a:xfrm>
            <a:off x="1009443" y="1807361"/>
            <a:ext cx="7125112" cy="4822039"/>
          </a:xfrm>
        </p:spPr>
        <p:txBody>
          <a:bodyPr anchor="t">
            <a:normAutofit/>
          </a:bodyPr>
          <a:lstStyle/>
          <a:p>
            <a:pPr>
              <a:buFont typeface="Wingdings" pitchFamily="2" charset="2"/>
              <a:buChar char="v"/>
            </a:pPr>
            <a:r>
              <a:rPr lang="en-US" sz="2400" dirty="0" smtClean="0"/>
              <a:t>Since </a:t>
            </a:r>
            <a:r>
              <a:rPr lang="en-US" sz="2400" dirty="0"/>
              <a:t>the corpus callosum of girls is larger than boys’, they have better neural connections between </a:t>
            </a:r>
            <a:r>
              <a:rPr lang="en-US" sz="2400" dirty="0" smtClean="0"/>
              <a:t>hemispheres,</a:t>
            </a:r>
          </a:p>
          <a:p>
            <a:pPr marL="800100" lvl="2" indent="0">
              <a:buNone/>
            </a:pPr>
            <a:r>
              <a:rPr lang="en-US" sz="2000" dirty="0" smtClean="0"/>
              <a:t>allowing </a:t>
            </a:r>
            <a:r>
              <a:rPr lang="en-US" sz="2000" dirty="0"/>
              <a:t>“cross </a:t>
            </a:r>
            <a:r>
              <a:rPr lang="en-US" sz="2000" dirty="0" smtClean="0"/>
              <a:t>talk” between the emotive center and verbal processing center.</a:t>
            </a:r>
            <a:endParaRPr lang="en-US" sz="2400" dirty="0" smtClean="0"/>
          </a:p>
          <a:p>
            <a:pPr>
              <a:spcBef>
                <a:spcPts val="1200"/>
              </a:spcBef>
              <a:buFont typeface="Wingdings" pitchFamily="2" charset="2"/>
              <a:buChar char="v"/>
            </a:pPr>
            <a:r>
              <a:rPr lang="en-US" sz="2400" dirty="0"/>
              <a:t>Less oxytocin among males, responsible for human bonding</a:t>
            </a:r>
            <a:r>
              <a:rPr lang="en-US" sz="2400" dirty="0" smtClean="0"/>
              <a:t>, </a:t>
            </a:r>
          </a:p>
          <a:p>
            <a:pPr marL="857250" lvl="2" indent="0">
              <a:buNone/>
            </a:pPr>
            <a:r>
              <a:rPr lang="en-US" sz="2000" dirty="0" smtClean="0"/>
              <a:t>suggesting </a:t>
            </a:r>
            <a:r>
              <a:rPr lang="en-US" sz="2000" dirty="0"/>
              <a:t>why males do not talk out their </a:t>
            </a:r>
            <a:r>
              <a:rPr lang="en-US" sz="2000" dirty="0" smtClean="0"/>
              <a:t>problems, </a:t>
            </a:r>
            <a:r>
              <a:rPr lang="en-US" sz="2000" dirty="0"/>
              <a:t>but rather act out impulsively. </a:t>
            </a:r>
            <a:endParaRPr lang="en-US" sz="2000" dirty="0" smtClean="0"/>
          </a:p>
          <a:p>
            <a:pPr marL="457200" lvl="1" indent="0" algn="r">
              <a:spcAft>
                <a:spcPts val="0"/>
              </a:spcAft>
              <a:buNone/>
            </a:pPr>
            <a:r>
              <a:rPr lang="en-US" dirty="0" smtClean="0"/>
              <a:t>“</a:t>
            </a:r>
            <a:r>
              <a:rPr lang="en-US" dirty="0"/>
              <a:t>With Boys and Girls in Mind” </a:t>
            </a:r>
            <a:endParaRPr lang="en-US" dirty="0" smtClean="0"/>
          </a:p>
          <a:p>
            <a:pPr marL="457200" lvl="1" indent="0" algn="r">
              <a:spcAft>
                <a:spcPts val="0"/>
              </a:spcAft>
              <a:buNone/>
            </a:pPr>
            <a:r>
              <a:rPr lang="en-US" dirty="0" smtClean="0"/>
              <a:t>	by </a:t>
            </a:r>
            <a:r>
              <a:rPr lang="en-US" i="1" dirty="0" smtClean="0"/>
              <a:t>Michael </a:t>
            </a:r>
            <a:r>
              <a:rPr lang="en-US" i="1" dirty="0" err="1" smtClean="0"/>
              <a:t>Gurian</a:t>
            </a:r>
            <a:r>
              <a:rPr lang="en-US" i="1" dirty="0" smtClean="0"/>
              <a:t> and Kathy Stevens</a:t>
            </a:r>
            <a:endParaRPr lang="en-US" dirty="0" smtClean="0"/>
          </a:p>
          <a:p>
            <a:pPr marL="857250" lvl="2" indent="0">
              <a:buNone/>
            </a:pPr>
            <a:endParaRPr lang="en-US" sz="2000" dirty="0"/>
          </a:p>
        </p:txBody>
      </p:sp>
    </p:spTree>
    <p:extLst>
      <p:ext uri="{BB962C8B-B14F-4D97-AF65-F5344CB8AC3E}">
        <p14:creationId xmlns:p14="http://schemas.microsoft.com/office/powerpoint/2010/main" val="223883872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barn(inVertical)">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p:cTn id="3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wipe(down)">
                                      <p:cBhvr>
                                        <p:cTn id="37" dur="5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barn(inVertical)">
                                      <p:cBhvr>
                                        <p:cTn id="42" dur="5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9" dur="500"/>
                                        <p:tgtEl>
                                          <p:spTgt spid="3">
                                            <p:txEl>
                                              <p:pRg st="4" end="4"/>
                                            </p:txEl>
                                          </p:spTgt>
                                        </p:tgtEl>
                                      </p:cBhvr>
                                    </p:animEffect>
                                  </p:childTnLst>
                                </p:cTn>
                              </p:par>
                              <p:par>
                                <p:cTn id="50" presetID="53" presetClass="entr" presetSubtype="16" fill="hold" nodeType="with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 for Educators</a:t>
            </a:r>
          </a:p>
        </p:txBody>
      </p:sp>
      <p:sp>
        <p:nvSpPr>
          <p:cNvPr id="3" name="Content Placeholder 2"/>
          <p:cNvSpPr>
            <a:spLocks noGrp="1"/>
          </p:cNvSpPr>
          <p:nvPr>
            <p:ph idx="1"/>
          </p:nvPr>
        </p:nvSpPr>
        <p:spPr/>
        <p:txBody>
          <a:bodyPr anchor="t">
            <a:normAutofit lnSpcReduction="10000"/>
          </a:bodyPr>
          <a:lstStyle/>
          <a:p>
            <a:pPr>
              <a:buFont typeface="Wingdings" pitchFamily="2" charset="2"/>
              <a:buChar char="v"/>
            </a:pPr>
            <a:r>
              <a:rPr lang="en-US" sz="2400" dirty="0" smtClean="0"/>
              <a:t>Female students </a:t>
            </a:r>
            <a:r>
              <a:rPr lang="en-US" sz="2400" dirty="0"/>
              <a:t>thrive on the interactive quality of learning.</a:t>
            </a:r>
          </a:p>
          <a:p>
            <a:pPr>
              <a:spcBef>
                <a:spcPts val="1800"/>
              </a:spcBef>
              <a:buFont typeface="Wingdings" pitchFamily="2" charset="2"/>
              <a:buChar char="v"/>
            </a:pPr>
            <a:r>
              <a:rPr lang="en-US" sz="2400" dirty="0" smtClean="0"/>
              <a:t>Male students‘ compartmentalized </a:t>
            </a:r>
            <a:r>
              <a:rPr lang="en-US" sz="2400" dirty="0"/>
              <a:t>brains lack connections between the emotional center in the amygdala and language center in the cerebral </a:t>
            </a:r>
            <a:r>
              <a:rPr lang="en-US" sz="2400" dirty="0" smtClean="0"/>
              <a:t>cortex </a:t>
            </a:r>
          </a:p>
          <a:p>
            <a:pPr marL="857250" lvl="2" indent="0">
              <a:buNone/>
            </a:pPr>
            <a:r>
              <a:rPr lang="en-US" sz="2000" dirty="0" smtClean="0"/>
              <a:t>for </a:t>
            </a:r>
            <a:r>
              <a:rPr lang="en-US" sz="2000" u="sng" dirty="0" smtClean="0"/>
              <a:t>classroom discussion</a:t>
            </a:r>
            <a:r>
              <a:rPr lang="en-US" sz="2000" dirty="0" smtClean="0"/>
              <a:t> or </a:t>
            </a:r>
            <a:r>
              <a:rPr lang="en-US" sz="2000" u="sng" dirty="0" smtClean="0"/>
              <a:t>discipline</a:t>
            </a:r>
            <a:r>
              <a:rPr lang="en-US" sz="2000" dirty="0" smtClean="0"/>
              <a:t> focused on </a:t>
            </a:r>
            <a:r>
              <a:rPr lang="en-US" sz="2000" i="1" dirty="0" smtClean="0"/>
              <a:t>explaining</a:t>
            </a:r>
            <a:r>
              <a:rPr lang="en-US" sz="2000" dirty="0" smtClean="0"/>
              <a:t> feelings  </a:t>
            </a:r>
          </a:p>
          <a:p>
            <a:pPr>
              <a:spcBef>
                <a:spcPts val="1200"/>
              </a:spcBef>
              <a:buFont typeface="Wingdings" pitchFamily="2" charset="2"/>
              <a:buChar char="v"/>
            </a:pPr>
            <a:r>
              <a:rPr lang="en-US" sz="2400" dirty="0" smtClean="0"/>
              <a:t>Incorporate physical activity into communicative acts.</a:t>
            </a:r>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88290">
            <a:off x="6850360" y="643766"/>
            <a:ext cx="1995946" cy="132821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rot="16200000">
            <a:off x="6833244" y="3458291"/>
            <a:ext cx="4114800" cy="246221"/>
          </a:xfrm>
          <a:prstGeom prst="rect">
            <a:avLst/>
          </a:prstGeom>
        </p:spPr>
        <p:txBody>
          <a:bodyPr wrap="square">
            <a:spAutoFit/>
          </a:bodyPr>
          <a:lstStyle/>
          <a:p>
            <a:r>
              <a:rPr lang="en-US" sz="1000" dirty="0"/>
              <a:t>http://www.flickr.com/photos/seandreilinger/3839797122/</a:t>
            </a:r>
          </a:p>
        </p:txBody>
      </p:sp>
    </p:spTree>
    <p:extLst>
      <p:ext uri="{BB962C8B-B14F-4D97-AF65-F5344CB8AC3E}">
        <p14:creationId xmlns:p14="http://schemas.microsoft.com/office/powerpoint/2010/main" val="23160718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a:t>
            </a:r>
            <a:r>
              <a:rPr lang="en-US" dirty="0" smtClean="0"/>
              <a:t>7</a:t>
            </a:r>
            <a:r>
              <a:rPr lang="en-US" dirty="0"/>
              <a:t>: Boys get into more trouble than girls do.</a:t>
            </a:r>
          </a:p>
        </p:txBody>
      </p:sp>
      <p:sp>
        <p:nvSpPr>
          <p:cNvPr id="3" name="Content Placeholder 2"/>
          <p:cNvSpPr>
            <a:spLocks noGrp="1"/>
          </p:cNvSpPr>
          <p:nvPr>
            <p:ph idx="1"/>
          </p:nvPr>
        </p:nvSpPr>
        <p:spPr>
          <a:xfrm>
            <a:off x="1009443" y="1807361"/>
            <a:ext cx="7125112" cy="4898239"/>
          </a:xfrm>
        </p:spPr>
        <p:txBody>
          <a:bodyPr anchor="t">
            <a:normAutofit fontScale="92500" lnSpcReduction="10000"/>
          </a:bodyPr>
          <a:lstStyle/>
          <a:p>
            <a:pPr marL="0" indent="0" algn="ctr">
              <a:buNone/>
            </a:pPr>
            <a:r>
              <a:rPr lang="en-US" dirty="0" smtClean="0">
                <a:hlinkClick r:id="rId2"/>
              </a:rPr>
              <a:t>Video clip</a:t>
            </a:r>
            <a:r>
              <a:rPr lang="en-US" dirty="0" smtClean="0"/>
              <a:t> </a:t>
            </a:r>
          </a:p>
          <a:p>
            <a:pPr>
              <a:spcBef>
                <a:spcPts val="1200"/>
              </a:spcBef>
              <a:buFont typeface="Wingdings" pitchFamily="2" charset="2"/>
              <a:buChar char="v"/>
            </a:pPr>
            <a:r>
              <a:rPr lang="en-US" sz="2400" dirty="0" smtClean="0"/>
              <a:t>When confronted </a:t>
            </a:r>
            <a:r>
              <a:rPr lang="en-US" sz="2400" dirty="0"/>
              <a:t>with an aggressive situation, boys </a:t>
            </a:r>
            <a:r>
              <a:rPr lang="en-US" sz="2400" dirty="0" smtClean="0"/>
              <a:t>neurologically experience </a:t>
            </a:r>
            <a:r>
              <a:rPr lang="en-US" sz="2400" dirty="0"/>
              <a:t>an “exciting tingle,” whereas girls report dizziness, nausea, and general discomfort (Sax 69).  </a:t>
            </a:r>
          </a:p>
          <a:p>
            <a:pPr>
              <a:spcBef>
                <a:spcPts val="1200"/>
              </a:spcBef>
              <a:buFont typeface="Wingdings" pitchFamily="2" charset="2"/>
              <a:buChar char="v"/>
            </a:pPr>
            <a:r>
              <a:rPr lang="en-US" sz="2400" dirty="0"/>
              <a:t>Boys also simply “overestimate” their abilities to successfully accomplish a risky </a:t>
            </a:r>
            <a:r>
              <a:rPr lang="en-US" sz="2400" dirty="0" smtClean="0"/>
              <a:t>activity (</a:t>
            </a:r>
            <a:r>
              <a:rPr lang="en-US" sz="2400" dirty="0"/>
              <a:t>Sax 42-43</a:t>
            </a:r>
            <a:r>
              <a:rPr lang="en-US" sz="2400" dirty="0" smtClean="0"/>
              <a:t>).</a:t>
            </a:r>
          </a:p>
          <a:p>
            <a:pPr>
              <a:spcBef>
                <a:spcPts val="1200"/>
              </a:spcBef>
              <a:buFont typeface="Wingdings" pitchFamily="2" charset="2"/>
              <a:buChar char="v"/>
            </a:pPr>
            <a:r>
              <a:rPr lang="en-US" sz="2400" dirty="0" smtClean="0"/>
              <a:t>While </a:t>
            </a:r>
            <a:r>
              <a:rPr lang="en-US" sz="2400" dirty="0"/>
              <a:t>boys typically enjoy physical violence, girls deplore it, </a:t>
            </a:r>
            <a:endParaRPr lang="en-US" sz="2400" dirty="0" smtClean="0"/>
          </a:p>
          <a:p>
            <a:pPr marL="857250" lvl="2" indent="0">
              <a:spcBef>
                <a:spcPts val="1200"/>
              </a:spcBef>
              <a:buNone/>
            </a:pPr>
            <a:r>
              <a:rPr lang="en-US" sz="2000" dirty="0" smtClean="0"/>
              <a:t>responding </a:t>
            </a:r>
            <a:r>
              <a:rPr lang="en-US" sz="2000" dirty="0"/>
              <a:t>instead in subversive, subtly destructive </a:t>
            </a:r>
            <a:r>
              <a:rPr lang="en-US" sz="2000" dirty="0" smtClean="0"/>
              <a:t>ways as “alternative aggression” (Sax 74-75). </a:t>
            </a:r>
          </a:p>
          <a:p>
            <a:pPr>
              <a:buFont typeface="Wingdings" pitchFamily="2" charset="2"/>
              <a:buChar char="v"/>
            </a:pPr>
            <a:endParaRPr lang="en-US" sz="2400" dirty="0"/>
          </a:p>
        </p:txBody>
      </p:sp>
    </p:spTree>
    <p:extLst>
      <p:ext uri="{BB962C8B-B14F-4D97-AF65-F5344CB8AC3E}">
        <p14:creationId xmlns:p14="http://schemas.microsoft.com/office/powerpoint/2010/main" val="58811298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barn(inVertical)">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wipe(down)">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barn(inVertical)">
                                      <p:cBhvr>
                                        <p:cTn id="4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 for Educators</a:t>
            </a:r>
          </a:p>
        </p:txBody>
      </p:sp>
      <p:sp>
        <p:nvSpPr>
          <p:cNvPr id="3" name="Content Placeholder 2"/>
          <p:cNvSpPr>
            <a:spLocks noGrp="1"/>
          </p:cNvSpPr>
          <p:nvPr>
            <p:ph idx="1"/>
          </p:nvPr>
        </p:nvSpPr>
        <p:spPr/>
        <p:txBody>
          <a:bodyPr anchor="t">
            <a:normAutofit lnSpcReduction="10000"/>
          </a:bodyPr>
          <a:lstStyle/>
          <a:p>
            <a:pPr>
              <a:spcBef>
                <a:spcPts val="1200"/>
              </a:spcBef>
              <a:buFont typeface="Wingdings" pitchFamily="2" charset="2"/>
              <a:buChar char="v"/>
            </a:pPr>
            <a:r>
              <a:rPr lang="en-US" sz="2400" dirty="0" smtClean="0"/>
              <a:t>It is ineffective to deter behavior by warning boys of risky consequences.</a:t>
            </a:r>
          </a:p>
          <a:p>
            <a:pPr>
              <a:spcBef>
                <a:spcPts val="1200"/>
              </a:spcBef>
              <a:buFont typeface="Wingdings" pitchFamily="2" charset="2"/>
              <a:buChar char="v"/>
            </a:pPr>
            <a:r>
              <a:rPr lang="en-US" sz="2400" dirty="0" smtClean="0"/>
              <a:t>Boys need a healthy outlet like supervised aggressive sports for their </a:t>
            </a:r>
            <a:r>
              <a:rPr lang="en-US" sz="2400" dirty="0"/>
              <a:t>innate aggressive drive (Sax 70). </a:t>
            </a:r>
            <a:endParaRPr lang="en-US" sz="2400" dirty="0" smtClean="0"/>
          </a:p>
          <a:p>
            <a:pPr>
              <a:spcBef>
                <a:spcPts val="1200"/>
              </a:spcBef>
              <a:buFont typeface="Wingdings" pitchFamily="2" charset="2"/>
              <a:buChar char="v"/>
            </a:pPr>
            <a:r>
              <a:rPr lang="en-US" sz="2400" dirty="0"/>
              <a:t>Julie Collins </a:t>
            </a:r>
            <a:r>
              <a:rPr lang="en-US" sz="2400" dirty="0" smtClean="0"/>
              <a:t>suggests “transform[</a:t>
            </a:r>
            <a:r>
              <a:rPr lang="en-US" sz="2400" dirty="0" err="1" smtClean="0"/>
              <a:t>ing</a:t>
            </a:r>
            <a:r>
              <a:rPr lang="en-US" sz="2400" dirty="0"/>
              <a:t>]” this drive into something constructive: </a:t>
            </a:r>
            <a:endParaRPr lang="en-US" sz="2400" dirty="0" smtClean="0"/>
          </a:p>
          <a:p>
            <a:pPr marL="857250" lvl="2" indent="0">
              <a:spcBef>
                <a:spcPts val="1200"/>
              </a:spcBef>
              <a:buNone/>
            </a:pPr>
            <a:r>
              <a:rPr lang="en-US" sz="2000" dirty="0" smtClean="0"/>
              <a:t>that </a:t>
            </a:r>
            <a:r>
              <a:rPr lang="en-US" sz="2000" dirty="0"/>
              <a:t>standing up to physical challenges forges alliances between enemies and teaches boys the “rules of the game” (Sax 62</a:t>
            </a:r>
            <a:r>
              <a:rPr lang="en-US" sz="2000" dirty="0" smtClean="0"/>
              <a:t>).</a:t>
            </a:r>
            <a:endParaRPr lang="en-US" sz="2000" dirty="0"/>
          </a:p>
        </p:txBody>
      </p:sp>
      <p:sp>
        <p:nvSpPr>
          <p:cNvPr id="4" name="Rectangle 3"/>
          <p:cNvSpPr/>
          <p:nvPr/>
        </p:nvSpPr>
        <p:spPr>
          <a:xfrm rot="17982744">
            <a:off x="7992375" y="2068017"/>
            <a:ext cx="1459054" cy="246221"/>
          </a:xfrm>
          <a:prstGeom prst="rect">
            <a:avLst/>
          </a:prstGeom>
        </p:spPr>
        <p:txBody>
          <a:bodyPr wrap="none">
            <a:spAutoFit/>
          </a:bodyPr>
          <a:lstStyle/>
          <a:p>
            <a:r>
              <a:rPr lang="en-US" sz="1000" dirty="0"/>
              <a:t>blog.piotrgalas.com</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82079">
            <a:off x="6838806" y="590842"/>
            <a:ext cx="2071687" cy="1378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85756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75724"/>
            <a:ext cx="7162800" cy="1305476"/>
          </a:xfrm>
        </p:spPr>
        <p:txBody>
          <a:bodyPr anchor="t"/>
          <a:lstStyle/>
          <a:p>
            <a:r>
              <a:rPr lang="en-US" sz="2400" dirty="0"/>
              <a:t>Question </a:t>
            </a:r>
            <a:r>
              <a:rPr lang="en-US" sz="2400" dirty="0" smtClean="0"/>
              <a:t>8</a:t>
            </a:r>
            <a:r>
              <a:rPr lang="en-US" sz="2400" dirty="0"/>
              <a:t>: </a:t>
            </a:r>
            <a:r>
              <a:rPr lang="en-US" sz="2200" dirty="0"/>
              <a:t>When disciplining boys and girls, it is important not to treat genders differently to avoid being perceived as being "unfair."</a:t>
            </a:r>
          </a:p>
        </p:txBody>
      </p:sp>
      <p:sp>
        <p:nvSpPr>
          <p:cNvPr id="3" name="Content Placeholder 2"/>
          <p:cNvSpPr>
            <a:spLocks noGrp="1"/>
          </p:cNvSpPr>
          <p:nvPr>
            <p:ph idx="1"/>
          </p:nvPr>
        </p:nvSpPr>
        <p:spPr>
          <a:xfrm>
            <a:off x="1066800" y="2057400"/>
            <a:ext cx="7067755" cy="4495800"/>
          </a:xfrm>
        </p:spPr>
        <p:txBody>
          <a:bodyPr anchor="t">
            <a:normAutofit fontScale="92500"/>
          </a:bodyPr>
          <a:lstStyle/>
          <a:p>
            <a:pPr>
              <a:buFont typeface="Wingdings" pitchFamily="2" charset="2"/>
              <a:buChar char="v"/>
            </a:pPr>
            <a:r>
              <a:rPr lang="en-US" sz="2400" dirty="0" smtClean="0"/>
              <a:t>“Induction” works </a:t>
            </a:r>
            <a:r>
              <a:rPr lang="en-US" sz="2400" dirty="0"/>
              <a:t>best for </a:t>
            </a:r>
            <a:r>
              <a:rPr lang="en-US" sz="2400" dirty="0" smtClean="0"/>
              <a:t>girls: “</a:t>
            </a:r>
            <a:r>
              <a:rPr lang="en-US" sz="2400" dirty="0"/>
              <a:t>helping your child to imagine herself in the position of the person being harmed” (Sax 181</a:t>
            </a:r>
            <a:r>
              <a:rPr lang="en-US" sz="2400" dirty="0" smtClean="0"/>
              <a:t>).</a:t>
            </a:r>
          </a:p>
          <a:p>
            <a:pPr marL="0" indent="0">
              <a:buNone/>
            </a:pPr>
            <a:endParaRPr lang="en-US" sz="1200" dirty="0" smtClean="0"/>
          </a:p>
          <a:p>
            <a:pPr>
              <a:buFont typeface="Wingdings" pitchFamily="2" charset="2"/>
              <a:buChar char="v"/>
            </a:pPr>
            <a:r>
              <a:rPr lang="en-US" sz="2400" dirty="0" smtClean="0"/>
              <a:t>“Power assertion” works best for boys but damages relationships </a:t>
            </a:r>
            <a:r>
              <a:rPr lang="en-US" sz="2400" dirty="0"/>
              <a:t>with girls (Sax 181</a:t>
            </a:r>
            <a:r>
              <a:rPr lang="en-US" sz="2400" dirty="0" smtClean="0"/>
              <a:t>).</a:t>
            </a:r>
          </a:p>
          <a:p>
            <a:pPr>
              <a:buFont typeface="Wingdings" pitchFamily="2" charset="2"/>
              <a:buChar char="v"/>
            </a:pPr>
            <a:endParaRPr lang="en-US" sz="1300" dirty="0" smtClean="0"/>
          </a:p>
          <a:p>
            <a:pPr>
              <a:spcBef>
                <a:spcPts val="1200"/>
              </a:spcBef>
              <a:buFont typeface="Wingdings" pitchFamily="2" charset="2"/>
              <a:buChar char="v"/>
            </a:pPr>
            <a:r>
              <a:rPr lang="en-US" sz="2400" dirty="0"/>
              <a:t>Importance of males – teachers, coaches, or fathers– using a subdued voice with females </a:t>
            </a:r>
          </a:p>
          <a:p>
            <a:pPr marL="857250" lvl="2" indent="0">
              <a:buNone/>
            </a:pPr>
            <a:r>
              <a:rPr lang="en-US" sz="2000" dirty="0"/>
              <a:t>when redirecting or disciplining them, as they will hear the message more loudly than their male counterparts due to auditory perception.</a:t>
            </a:r>
          </a:p>
          <a:p>
            <a:pPr>
              <a:buFont typeface="Wingdings" pitchFamily="2" charset="2"/>
              <a:buChar char="v"/>
            </a:pPr>
            <a:endParaRPr lang="en-US" sz="2400" dirty="0"/>
          </a:p>
        </p:txBody>
      </p:sp>
    </p:spTree>
    <p:extLst>
      <p:ext uri="{BB962C8B-B14F-4D97-AF65-F5344CB8AC3E}">
        <p14:creationId xmlns:p14="http://schemas.microsoft.com/office/powerpoint/2010/main" val="43160681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barn(inVertical)">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down)">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barn(inVertical)">
                                      <p:cBhvr>
                                        <p:cTn id="4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675724"/>
            <a:ext cx="7524958" cy="924475"/>
          </a:xfrm>
        </p:spPr>
        <p:txBody>
          <a:bodyPr/>
          <a:lstStyle/>
          <a:p>
            <a:r>
              <a:rPr lang="en-US" dirty="0" smtClean="0"/>
              <a:t>Overall: Implications </a:t>
            </a:r>
            <a:r>
              <a:rPr lang="en-US" dirty="0"/>
              <a:t>for Educators</a:t>
            </a:r>
          </a:p>
        </p:txBody>
      </p:sp>
      <p:sp>
        <p:nvSpPr>
          <p:cNvPr id="3" name="Content Placeholder 2"/>
          <p:cNvSpPr>
            <a:spLocks noGrp="1"/>
          </p:cNvSpPr>
          <p:nvPr>
            <p:ph idx="1"/>
          </p:nvPr>
        </p:nvSpPr>
        <p:spPr>
          <a:xfrm>
            <a:off x="1009443" y="1807361"/>
            <a:ext cx="7125112" cy="4669639"/>
          </a:xfrm>
        </p:spPr>
        <p:txBody>
          <a:bodyPr anchor="t">
            <a:normAutofit fontScale="62500" lnSpcReduction="20000"/>
          </a:bodyPr>
          <a:lstStyle/>
          <a:p>
            <a:pPr marL="57150" indent="0" algn="ctr">
              <a:buNone/>
            </a:pPr>
            <a:r>
              <a:rPr lang="en-US" sz="3200" dirty="0" smtClean="0"/>
              <a:t>When we see these national statistics, </a:t>
            </a:r>
          </a:p>
          <a:p>
            <a:pPr marL="57150" indent="0" algn="ctr">
              <a:buNone/>
            </a:pPr>
            <a:r>
              <a:rPr lang="en-US" sz="3200" dirty="0" smtClean="0"/>
              <a:t>we cannot remain complacent:</a:t>
            </a:r>
          </a:p>
          <a:p>
            <a:endParaRPr lang="en-US" sz="2600" dirty="0"/>
          </a:p>
          <a:p>
            <a:pPr marL="0" indent="0">
              <a:buNone/>
            </a:pPr>
            <a:r>
              <a:rPr lang="en-US" sz="2600" dirty="0" smtClean="0"/>
              <a:t>	</a:t>
            </a:r>
            <a:r>
              <a:rPr lang="en-US" sz="2900" dirty="0" smtClean="0"/>
              <a:t>Boys 	Get </a:t>
            </a:r>
            <a:r>
              <a:rPr lang="en-US" sz="2900" dirty="0"/>
              <a:t>70% of D’s and F’s. </a:t>
            </a:r>
          </a:p>
          <a:p>
            <a:pPr marL="0" indent="0">
              <a:buNone/>
            </a:pPr>
            <a:r>
              <a:rPr lang="en-US" sz="2900" dirty="0" smtClean="0"/>
              <a:t>			Make </a:t>
            </a:r>
            <a:r>
              <a:rPr lang="en-US" sz="2900" dirty="0"/>
              <a:t>up 80% of discipline problems </a:t>
            </a:r>
          </a:p>
          <a:p>
            <a:pPr marL="0" indent="0">
              <a:buNone/>
            </a:pPr>
            <a:r>
              <a:rPr lang="en-US" sz="2900" dirty="0" smtClean="0"/>
              <a:t>			Make </a:t>
            </a:r>
            <a:r>
              <a:rPr lang="en-US" sz="2900" dirty="0"/>
              <a:t>up 70% of learning disabilities </a:t>
            </a:r>
          </a:p>
          <a:p>
            <a:pPr marL="0" indent="0">
              <a:buNone/>
            </a:pPr>
            <a:r>
              <a:rPr lang="en-US" sz="2900" dirty="0"/>
              <a:t>	</a:t>
            </a:r>
            <a:r>
              <a:rPr lang="en-US" sz="2900" dirty="0" smtClean="0"/>
              <a:t>		Make </a:t>
            </a:r>
            <a:r>
              <a:rPr lang="en-US" sz="2900" dirty="0"/>
              <a:t>up 80% of HS </a:t>
            </a:r>
            <a:r>
              <a:rPr lang="en-US" sz="2900" dirty="0" smtClean="0"/>
              <a:t>dropouts</a:t>
            </a:r>
          </a:p>
          <a:p>
            <a:pPr marL="0" indent="0">
              <a:buNone/>
            </a:pPr>
            <a:r>
              <a:rPr lang="en-US" sz="2900" dirty="0" smtClean="0"/>
              <a:t>	But does that mean, girls are not affected? </a:t>
            </a:r>
            <a:endParaRPr lang="en-US" sz="2900" dirty="0"/>
          </a:p>
          <a:p>
            <a:pPr marL="57150" indent="0" algn="r">
              <a:buNone/>
            </a:pPr>
            <a:r>
              <a:rPr lang="en-US" sz="1600" b="1" i="1" dirty="0"/>
              <a:t>Newsweek</a:t>
            </a:r>
            <a:r>
              <a:rPr lang="en-US" sz="1600" b="1" dirty="0"/>
              <a:t>, Jan. 30, 2006</a:t>
            </a:r>
            <a:endParaRPr lang="en-US" sz="2600" dirty="0" smtClean="0"/>
          </a:p>
          <a:p>
            <a:pPr marL="57150" indent="0" algn="ctr">
              <a:buNone/>
            </a:pPr>
            <a:r>
              <a:rPr lang="en-US" sz="3500" dirty="0" smtClean="0"/>
              <a:t>Similar to </a:t>
            </a:r>
            <a:r>
              <a:rPr lang="en-US" sz="3500" dirty="0"/>
              <a:t>asking a right-handed person to do something left-handed: it is not impossible, </a:t>
            </a:r>
            <a:r>
              <a:rPr lang="en-US" sz="3500" dirty="0" smtClean="0"/>
              <a:t>but </a:t>
            </a:r>
            <a:r>
              <a:rPr lang="en-US" sz="3500" dirty="0"/>
              <a:t>it’s not an appropriate match to </a:t>
            </a:r>
            <a:r>
              <a:rPr lang="en-US" sz="3500" dirty="0" smtClean="0"/>
              <a:t>each gender’s unique </a:t>
            </a:r>
            <a:r>
              <a:rPr lang="en-US" sz="3500" dirty="0"/>
              <a:t>brain design </a:t>
            </a:r>
            <a:r>
              <a:rPr lang="en-US" sz="3500" dirty="0" smtClean="0"/>
              <a:t>(</a:t>
            </a:r>
            <a:r>
              <a:rPr lang="en-US" sz="3500" dirty="0"/>
              <a:t>Sax 30).  </a:t>
            </a:r>
            <a:endParaRPr lang="en-US" sz="3500" dirty="0" smtClean="0"/>
          </a:p>
          <a:p>
            <a:pPr marL="57150" indent="0" algn="ctr">
              <a:buNone/>
            </a:pPr>
            <a:endParaRPr lang="en-US" sz="2400" dirty="0"/>
          </a:p>
          <a:p>
            <a:pPr marL="857250" lvl="2" indent="0">
              <a:buNone/>
            </a:pPr>
            <a:endParaRPr lang="en-US" sz="2000" dirty="0"/>
          </a:p>
        </p:txBody>
      </p:sp>
    </p:spTree>
    <p:extLst>
      <p:ext uri="{BB962C8B-B14F-4D97-AF65-F5344CB8AC3E}">
        <p14:creationId xmlns:p14="http://schemas.microsoft.com/office/powerpoint/2010/main" val="42853234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am I here?</a:t>
            </a:r>
            <a:endParaRPr lang="en-US" dirty="0"/>
          </a:p>
        </p:txBody>
      </p:sp>
      <p:sp>
        <p:nvSpPr>
          <p:cNvPr id="3" name="Content Placeholder 2"/>
          <p:cNvSpPr>
            <a:spLocks noGrp="1"/>
          </p:cNvSpPr>
          <p:nvPr>
            <p:ph idx="1"/>
          </p:nvPr>
        </p:nvSpPr>
        <p:spPr>
          <a:xfrm>
            <a:off x="1009443" y="1807361"/>
            <a:ext cx="7143958" cy="4669639"/>
          </a:xfrm>
        </p:spPr>
        <p:txBody>
          <a:bodyPr anchor="t">
            <a:normAutofit/>
          </a:bodyPr>
          <a:lstStyle/>
          <a:p>
            <a:pPr>
              <a:buFont typeface="Wingdings" pitchFamily="2" charset="2"/>
              <a:buChar char="v"/>
            </a:pPr>
            <a:r>
              <a:rPr lang="en-US" sz="2600" dirty="0" smtClean="0"/>
              <a:t>Background</a:t>
            </a:r>
          </a:p>
          <a:p>
            <a:pPr>
              <a:buFont typeface="Wingdings" pitchFamily="2" charset="2"/>
              <a:buChar char="v"/>
            </a:pPr>
            <a:r>
              <a:rPr lang="en-US" sz="2600" dirty="0" smtClean="0"/>
              <a:t>Goals:  </a:t>
            </a:r>
          </a:p>
          <a:p>
            <a:pPr lvl="1">
              <a:buFont typeface="Wingdings" pitchFamily="2" charset="2"/>
              <a:buChar char="v"/>
            </a:pPr>
            <a:r>
              <a:rPr lang="en-US" sz="2400" dirty="0" smtClean="0"/>
              <a:t>To identify brain differences that impact our students/content area.</a:t>
            </a:r>
          </a:p>
          <a:p>
            <a:pPr lvl="1">
              <a:buFont typeface="Wingdings" pitchFamily="2" charset="2"/>
              <a:buChar char="v"/>
            </a:pPr>
            <a:r>
              <a:rPr lang="en-US" sz="2400" dirty="0" smtClean="0"/>
              <a:t>To reflect upon areas in which we can accommodate our students’ differences.</a:t>
            </a:r>
          </a:p>
          <a:p>
            <a:pPr marL="457200" lvl="1" indent="0">
              <a:buNone/>
            </a:pPr>
            <a:endParaRPr lang="en-US" sz="1200" dirty="0"/>
          </a:p>
          <a:p>
            <a:pPr>
              <a:spcBef>
                <a:spcPts val="1200"/>
              </a:spcBef>
              <a:buFont typeface="Wingdings" pitchFamily="2" charset="2"/>
              <a:buChar char="v"/>
            </a:pPr>
            <a:r>
              <a:rPr lang="en-US" sz="2000" i="1" dirty="0" smtClean="0"/>
              <a:t>Disclaimer: Many of the brain differences mentioned in this presentation diminish by young adulthood when the brain is fully developed.</a:t>
            </a:r>
          </a:p>
        </p:txBody>
      </p:sp>
    </p:spTree>
    <p:extLst>
      <p:ext uri="{BB962C8B-B14F-4D97-AF65-F5344CB8AC3E}">
        <p14:creationId xmlns:p14="http://schemas.microsoft.com/office/powerpoint/2010/main" val="31491781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down)">
                                      <p:cBhvr>
                                        <p:cTn id="30" dur="580">
                                          <p:stCondLst>
                                            <p:cond delay="0"/>
                                          </p:stCondLst>
                                        </p:cTn>
                                        <p:tgtEl>
                                          <p:spTgt spid="3">
                                            <p:txEl>
                                              <p:pRg st="3" end="3"/>
                                            </p:txEl>
                                          </p:spTgt>
                                        </p:tgtEl>
                                      </p:cBhvr>
                                    </p:animEffect>
                                    <p:anim calcmode="lin" valueType="num">
                                      <p:cBhvr>
                                        <p:cTn id="31"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3" end="3"/>
                                            </p:txEl>
                                          </p:spTgt>
                                        </p:tgtEl>
                                      </p:cBhvr>
                                      <p:to x="100000" y="60000"/>
                                    </p:animScale>
                                    <p:animScale>
                                      <p:cBhvr>
                                        <p:cTn id="37" dur="166" decel="50000">
                                          <p:stCondLst>
                                            <p:cond delay="676"/>
                                          </p:stCondLst>
                                        </p:cTn>
                                        <p:tgtEl>
                                          <p:spTgt spid="3">
                                            <p:txEl>
                                              <p:pRg st="3" end="3"/>
                                            </p:txEl>
                                          </p:spTgt>
                                        </p:tgtEl>
                                      </p:cBhvr>
                                      <p:to x="100000" y="100000"/>
                                    </p:animScale>
                                    <p:animScale>
                                      <p:cBhvr>
                                        <p:cTn id="38" dur="26">
                                          <p:stCondLst>
                                            <p:cond delay="1312"/>
                                          </p:stCondLst>
                                        </p:cTn>
                                        <p:tgtEl>
                                          <p:spTgt spid="3">
                                            <p:txEl>
                                              <p:pRg st="3" end="3"/>
                                            </p:txEl>
                                          </p:spTgt>
                                        </p:tgtEl>
                                      </p:cBhvr>
                                      <p:to x="100000" y="80000"/>
                                    </p:animScale>
                                    <p:animScale>
                                      <p:cBhvr>
                                        <p:cTn id="39" dur="166" decel="50000">
                                          <p:stCondLst>
                                            <p:cond delay="1338"/>
                                          </p:stCondLst>
                                        </p:cTn>
                                        <p:tgtEl>
                                          <p:spTgt spid="3">
                                            <p:txEl>
                                              <p:pRg st="3" end="3"/>
                                            </p:txEl>
                                          </p:spTgt>
                                        </p:tgtEl>
                                      </p:cBhvr>
                                      <p:to x="100000" y="100000"/>
                                    </p:animScale>
                                    <p:animScale>
                                      <p:cBhvr>
                                        <p:cTn id="40" dur="26">
                                          <p:stCondLst>
                                            <p:cond delay="1642"/>
                                          </p:stCondLst>
                                        </p:cTn>
                                        <p:tgtEl>
                                          <p:spTgt spid="3">
                                            <p:txEl>
                                              <p:pRg st="3" end="3"/>
                                            </p:txEl>
                                          </p:spTgt>
                                        </p:tgtEl>
                                      </p:cBhvr>
                                      <p:to x="100000" y="90000"/>
                                    </p:animScale>
                                    <p:animScale>
                                      <p:cBhvr>
                                        <p:cTn id="41" dur="166" decel="50000">
                                          <p:stCondLst>
                                            <p:cond delay="1668"/>
                                          </p:stCondLst>
                                        </p:cTn>
                                        <p:tgtEl>
                                          <p:spTgt spid="3">
                                            <p:txEl>
                                              <p:pRg st="3" end="3"/>
                                            </p:txEl>
                                          </p:spTgt>
                                        </p:tgtEl>
                                      </p:cBhvr>
                                      <p:to x="100000" y="100000"/>
                                    </p:animScale>
                                    <p:animScale>
                                      <p:cBhvr>
                                        <p:cTn id="42" dur="26">
                                          <p:stCondLst>
                                            <p:cond delay="1808"/>
                                          </p:stCondLst>
                                        </p:cTn>
                                        <p:tgtEl>
                                          <p:spTgt spid="3">
                                            <p:txEl>
                                              <p:pRg st="3" end="3"/>
                                            </p:txEl>
                                          </p:spTgt>
                                        </p:tgtEl>
                                      </p:cBhvr>
                                      <p:to x="100000" y="95000"/>
                                    </p:animScale>
                                    <p:animScale>
                                      <p:cBhvr>
                                        <p:cTn id="43" dur="166" decel="50000">
                                          <p:stCondLst>
                                            <p:cond delay="1834"/>
                                          </p:stCondLst>
                                        </p:cTn>
                                        <p:tgtEl>
                                          <p:spTgt spid="3">
                                            <p:txEl>
                                              <p:pRg st="3" end="3"/>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p:cTn id="48"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9"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0"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1"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for your time! </a:t>
            </a:r>
            <a:r>
              <a:rPr lang="en-US" dirty="0" smtClean="0">
                <a:sym typeface="Wingdings" pitchFamily="2" charset="2"/>
              </a:rPr>
              <a:t></a:t>
            </a:r>
            <a:endParaRPr lang="en-US" dirty="0"/>
          </a:p>
        </p:txBody>
      </p:sp>
      <p:sp>
        <p:nvSpPr>
          <p:cNvPr id="3" name="Content Placeholder 2"/>
          <p:cNvSpPr>
            <a:spLocks noGrp="1"/>
          </p:cNvSpPr>
          <p:nvPr>
            <p:ph idx="1"/>
          </p:nvPr>
        </p:nvSpPr>
        <p:spPr/>
        <p:txBody>
          <a:bodyPr anchor="t"/>
          <a:lstStyle/>
          <a:p>
            <a:pPr marL="0" indent="0">
              <a:buNone/>
            </a:pPr>
            <a:r>
              <a:rPr lang="en-US" sz="2400" dirty="0" smtClean="0"/>
              <a:t>For further information:</a:t>
            </a:r>
          </a:p>
          <a:p>
            <a:pPr marL="0" indent="0">
              <a:buNone/>
            </a:pPr>
            <a:endParaRPr lang="en-US" dirty="0" smtClean="0"/>
          </a:p>
          <a:p>
            <a:pPr marL="0" indent="0">
              <a:buNone/>
            </a:pPr>
            <a:r>
              <a:rPr lang="en-US" sz="2000" dirty="0" err="1" smtClean="0"/>
              <a:t>Gurian</a:t>
            </a:r>
            <a:r>
              <a:rPr lang="en-US" sz="2000" dirty="0" smtClean="0"/>
              <a:t>, Michael, and Kathy Stevens.  “With Boys and 	Girls in Mind.”  </a:t>
            </a:r>
            <a:r>
              <a:rPr lang="en-US" sz="2000" i="1" dirty="0" smtClean="0"/>
              <a:t>Educational Leadership</a:t>
            </a:r>
            <a:r>
              <a:rPr lang="en-US" sz="2000" dirty="0" smtClean="0"/>
              <a:t> 62.3.  	Nov. 2004.</a:t>
            </a:r>
          </a:p>
          <a:p>
            <a:pPr marL="0" indent="0">
              <a:buNone/>
            </a:pPr>
            <a:endParaRPr lang="en-US" sz="2000" dirty="0"/>
          </a:p>
          <a:p>
            <a:pPr marL="0" indent="0">
              <a:buNone/>
            </a:pPr>
            <a:r>
              <a:rPr lang="en-US" sz="2000" dirty="0" smtClean="0"/>
              <a:t>Sax, Dr. Leonard.  </a:t>
            </a:r>
            <a:r>
              <a:rPr lang="en-US" sz="2000" i="1" dirty="0" smtClean="0"/>
              <a:t>Why Gender Matters</a:t>
            </a:r>
            <a:r>
              <a:rPr lang="en-US" sz="2000" dirty="0" smtClean="0"/>
              <a:t>.  New York: 	Random House, Inc., 2005.</a:t>
            </a:r>
            <a:endParaRPr lang="en-US" sz="2000" dirty="0"/>
          </a:p>
        </p:txBody>
      </p:sp>
    </p:spTree>
    <p:extLst>
      <p:ext uri="{BB962C8B-B14F-4D97-AF65-F5344CB8AC3E}">
        <p14:creationId xmlns:p14="http://schemas.microsoft.com/office/powerpoint/2010/main" val="24018917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19200"/>
            <a:ext cx="7315200" cy="1371600"/>
          </a:xfrm>
        </p:spPr>
        <p:txBody>
          <a:bodyPr>
            <a:normAutofit/>
          </a:bodyPr>
          <a:lstStyle/>
          <a:p>
            <a:pPr marL="0" indent="0" algn="ctr">
              <a:buNone/>
            </a:pPr>
            <a:r>
              <a:rPr lang="en-US" sz="2400" dirty="0" smtClean="0"/>
              <a:t>Please scan the QR code below to go to the following website.</a:t>
            </a:r>
            <a:endParaRPr lang="en-US" sz="2400" dirty="0"/>
          </a:p>
        </p:txBody>
      </p:sp>
      <p:sp>
        <p:nvSpPr>
          <p:cNvPr id="3" name="Content Placeholder 2"/>
          <p:cNvSpPr>
            <a:spLocks noGrp="1"/>
          </p:cNvSpPr>
          <p:nvPr>
            <p:ph sz="quarter" idx="13"/>
          </p:nvPr>
        </p:nvSpPr>
        <p:spPr>
          <a:xfrm>
            <a:off x="1371600" y="2895600"/>
            <a:ext cx="6400800" cy="3474720"/>
          </a:xfrm>
        </p:spPr>
        <p:txBody>
          <a:bodyPr anchor="b"/>
          <a:lstStyle/>
          <a:p>
            <a:pPr marL="45720" indent="0">
              <a:buNone/>
            </a:pPr>
            <a:r>
              <a:rPr lang="en-US" dirty="0" smtClean="0"/>
              <a:t>Room # 16941</a:t>
            </a:r>
          </a:p>
          <a:p>
            <a:pPr marL="45720" indent="0">
              <a:buNone/>
            </a:pPr>
            <a:r>
              <a:rPr lang="en-US" dirty="0"/>
              <a:t>Or </a:t>
            </a:r>
            <a:r>
              <a:rPr lang="en-US" b="1" dirty="0">
                <a:solidFill>
                  <a:srgbClr val="002060"/>
                </a:solidFill>
                <a:hlinkClick r:id="rId2"/>
              </a:rPr>
              <a:t>http://m.socrative.com/student/#</a:t>
            </a:r>
            <a:r>
              <a:rPr lang="en-US" b="1" dirty="0" smtClean="0">
                <a:solidFill>
                  <a:srgbClr val="002060"/>
                </a:solidFill>
                <a:hlinkClick r:id="rId2"/>
              </a:rPr>
              <a:t>joinRoom</a:t>
            </a:r>
            <a:endParaRPr lang="en-US" b="1" dirty="0" smtClean="0">
              <a:solidFill>
                <a:srgbClr val="002060"/>
              </a:solidFill>
            </a:endParaRPr>
          </a:p>
          <a:p>
            <a:pPr marL="45720" indent="0">
              <a:buNone/>
            </a:pPr>
            <a:endParaRPr lang="en-US" dirty="0">
              <a:solidFill>
                <a:srgbClr val="00206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743200"/>
            <a:ext cx="2047875"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8726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  Boys </a:t>
            </a:r>
            <a:r>
              <a:rPr lang="en-US" dirty="0"/>
              <a:t>are louder, more boisterous than girls are.</a:t>
            </a:r>
          </a:p>
        </p:txBody>
      </p:sp>
      <p:sp>
        <p:nvSpPr>
          <p:cNvPr id="3" name="Content Placeholder 2"/>
          <p:cNvSpPr>
            <a:spLocks noGrp="1"/>
          </p:cNvSpPr>
          <p:nvPr>
            <p:ph idx="1"/>
          </p:nvPr>
        </p:nvSpPr>
        <p:spPr>
          <a:xfrm>
            <a:off x="1009443" y="1807361"/>
            <a:ext cx="7125112" cy="4517239"/>
          </a:xfrm>
        </p:spPr>
        <p:txBody>
          <a:bodyPr anchor="t">
            <a:normAutofit/>
          </a:bodyPr>
          <a:lstStyle/>
          <a:p>
            <a:pPr marL="0" indent="0">
              <a:buNone/>
            </a:pPr>
            <a:r>
              <a:rPr lang="en-US" sz="2400" dirty="0" smtClean="0"/>
              <a:t>What the research says:</a:t>
            </a:r>
          </a:p>
          <a:p>
            <a:pPr marL="0" indent="0">
              <a:buNone/>
            </a:pPr>
            <a:endParaRPr lang="en-US" sz="1200" dirty="0" smtClean="0"/>
          </a:p>
          <a:p>
            <a:pPr>
              <a:buFont typeface="Wingdings" pitchFamily="2" charset="2"/>
              <a:buChar char="v"/>
            </a:pPr>
            <a:r>
              <a:rPr lang="en-US" sz="2400" dirty="0" smtClean="0"/>
              <a:t>Infant </a:t>
            </a:r>
            <a:r>
              <a:rPr lang="en-US" sz="2400" dirty="0"/>
              <a:t>baby girls have a 80% higher acoustical response to sounds played at the range of typical speech than boys do (Sax 17</a:t>
            </a:r>
            <a:r>
              <a:rPr lang="en-US" sz="2400" dirty="0" smtClean="0"/>
              <a:t>).</a:t>
            </a:r>
          </a:p>
          <a:p>
            <a:pPr marL="0" indent="0">
              <a:buNone/>
            </a:pPr>
            <a:endParaRPr lang="en-US" sz="1200" dirty="0" smtClean="0"/>
          </a:p>
          <a:p>
            <a:pPr>
              <a:spcBef>
                <a:spcPts val="1200"/>
              </a:spcBef>
              <a:buFont typeface="Wingdings" pitchFamily="2" charset="2"/>
              <a:buChar char="v"/>
            </a:pPr>
            <a:r>
              <a:rPr lang="en-US" sz="2400" dirty="0" smtClean="0"/>
              <a:t>Professor John </a:t>
            </a:r>
            <a:r>
              <a:rPr lang="en-US" sz="2400" dirty="0" err="1" smtClean="0"/>
              <a:t>Corso</a:t>
            </a:r>
            <a:r>
              <a:rPr lang="en-US" sz="2400" dirty="0" smtClean="0"/>
              <a:t> reported that premature girls exposed to music were released sooner from the hospital (Sax 4).</a:t>
            </a:r>
          </a:p>
          <a:p>
            <a:pPr marL="0" indent="0">
              <a:buNone/>
            </a:pPr>
            <a:endParaRPr lang="en-US" sz="2400" dirty="0" smtClean="0"/>
          </a:p>
          <a:p>
            <a:pPr>
              <a:buFont typeface="Wingdings" pitchFamily="2" charset="2"/>
              <a:buChar char="v"/>
            </a:pPr>
            <a:endParaRPr lang="en-US" sz="2400" dirty="0" smtClean="0"/>
          </a:p>
          <a:p>
            <a:pPr marL="0" indent="0">
              <a:buNone/>
            </a:pPr>
            <a:endParaRPr lang="en-US" dirty="0"/>
          </a:p>
          <a:p>
            <a:endParaRPr lang="en-US" dirty="0"/>
          </a:p>
        </p:txBody>
      </p:sp>
    </p:spTree>
    <p:extLst>
      <p:ext uri="{BB962C8B-B14F-4D97-AF65-F5344CB8AC3E}">
        <p14:creationId xmlns:p14="http://schemas.microsoft.com/office/powerpoint/2010/main" val="3161065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barn(inVertical)">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down)">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for Educators</a:t>
            </a:r>
            <a:endParaRPr lang="en-US" dirty="0"/>
          </a:p>
        </p:txBody>
      </p:sp>
      <p:sp>
        <p:nvSpPr>
          <p:cNvPr id="3" name="Content Placeholder 2"/>
          <p:cNvSpPr>
            <a:spLocks noGrp="1"/>
          </p:cNvSpPr>
          <p:nvPr>
            <p:ph idx="1"/>
          </p:nvPr>
        </p:nvSpPr>
        <p:spPr/>
        <p:txBody>
          <a:bodyPr anchor="t">
            <a:noAutofit/>
          </a:bodyPr>
          <a:lstStyle/>
          <a:p>
            <a:pPr>
              <a:lnSpc>
                <a:spcPct val="200000"/>
              </a:lnSpc>
              <a:buFont typeface="+mj-lt"/>
              <a:buAutoNum type="arabicPeriod"/>
            </a:pPr>
            <a:r>
              <a:rPr lang="en-US" sz="2400" dirty="0" smtClean="0"/>
              <a:t>Distinguishing between consonant sounds.</a:t>
            </a:r>
          </a:p>
          <a:p>
            <a:pPr>
              <a:spcAft>
                <a:spcPts val="1200"/>
              </a:spcAft>
              <a:buFont typeface="+mj-lt"/>
              <a:buAutoNum type="arabicPeriod"/>
            </a:pPr>
            <a:r>
              <a:rPr lang="en-US" sz="2400" dirty="0" smtClean="0"/>
              <a:t>Receptive language and reading development.</a:t>
            </a:r>
          </a:p>
          <a:p>
            <a:pPr>
              <a:spcAft>
                <a:spcPts val="1200"/>
              </a:spcAft>
              <a:buFont typeface="+mj-lt"/>
              <a:buAutoNum type="arabicPeriod"/>
            </a:pPr>
            <a:r>
              <a:rPr lang="en-US" sz="2400" dirty="0"/>
              <a:t>High pitched teacher voices in early grades.</a:t>
            </a:r>
          </a:p>
          <a:p>
            <a:pPr>
              <a:buFont typeface="+mj-lt"/>
              <a:buAutoNum type="arabicPeriod"/>
            </a:pPr>
            <a:r>
              <a:rPr lang="en-US" sz="2400" dirty="0" smtClean="0"/>
              <a:t>Sensitivity to sounds in the classroom (pencil tapping etc.) male vs. female.</a:t>
            </a:r>
          </a:p>
        </p:txBody>
      </p:sp>
    </p:spTree>
    <p:extLst>
      <p:ext uri="{BB962C8B-B14F-4D97-AF65-F5344CB8AC3E}">
        <p14:creationId xmlns:p14="http://schemas.microsoft.com/office/powerpoint/2010/main" val="38385185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 Girls </a:t>
            </a:r>
            <a:r>
              <a:rPr lang="en-US" dirty="0"/>
              <a:t>are better at reading/writing than boys are.</a:t>
            </a:r>
          </a:p>
        </p:txBody>
      </p:sp>
      <p:sp>
        <p:nvSpPr>
          <p:cNvPr id="3" name="Content Placeholder 2"/>
          <p:cNvSpPr>
            <a:spLocks noGrp="1"/>
          </p:cNvSpPr>
          <p:nvPr>
            <p:ph idx="1"/>
          </p:nvPr>
        </p:nvSpPr>
        <p:spPr>
          <a:xfrm>
            <a:off x="1009443" y="1807361"/>
            <a:ext cx="7125112" cy="4822039"/>
          </a:xfrm>
        </p:spPr>
        <p:txBody>
          <a:bodyPr anchor="t">
            <a:normAutofit fontScale="85000" lnSpcReduction="10000"/>
          </a:bodyPr>
          <a:lstStyle/>
          <a:p>
            <a:endParaRPr lang="en-US" dirty="0" smtClean="0"/>
          </a:p>
          <a:p>
            <a:pPr>
              <a:buFont typeface="Wingdings" pitchFamily="2" charset="2"/>
              <a:buChar char="v"/>
            </a:pPr>
            <a:r>
              <a:rPr lang="en-US" sz="2600" dirty="0" smtClean="0"/>
              <a:t>Language </a:t>
            </a:r>
            <a:r>
              <a:rPr lang="en-US" sz="2600" dirty="0"/>
              <a:t>and fine-motor skill areas develop earlier in girls compared to boys (Sax 93</a:t>
            </a:r>
            <a:r>
              <a:rPr lang="en-US" sz="2600" dirty="0" smtClean="0"/>
              <a:t>).</a:t>
            </a:r>
          </a:p>
          <a:p>
            <a:pPr>
              <a:spcBef>
                <a:spcPts val="1200"/>
              </a:spcBef>
              <a:buFont typeface="Wingdings" pitchFamily="2" charset="2"/>
              <a:buChar char="v"/>
            </a:pPr>
            <a:r>
              <a:rPr lang="en-US" sz="2600" dirty="0" smtClean="0"/>
              <a:t>Mismatched </a:t>
            </a:r>
            <a:r>
              <a:rPr lang="en-US" sz="2600" dirty="0"/>
              <a:t>reading materials in early grades </a:t>
            </a:r>
            <a:r>
              <a:rPr lang="en-US" sz="2600" dirty="0" smtClean="0"/>
              <a:t>typically </a:t>
            </a:r>
            <a:r>
              <a:rPr lang="en-US" sz="2600" dirty="0"/>
              <a:t>fall in the category of “girls’ </a:t>
            </a:r>
            <a:r>
              <a:rPr lang="en-US" sz="2600" dirty="0" smtClean="0"/>
              <a:t>fiction,” </a:t>
            </a:r>
          </a:p>
          <a:p>
            <a:pPr marL="857250" lvl="2" indent="0">
              <a:buNone/>
            </a:pPr>
            <a:r>
              <a:rPr lang="en-US" sz="2000" dirty="0" smtClean="0"/>
              <a:t>not </a:t>
            </a:r>
            <a:r>
              <a:rPr lang="en-US" sz="2000" dirty="0"/>
              <a:t>the non-fictional descriptive narratives of battles or adventures that boys tend to prefer (Sax 107). </a:t>
            </a:r>
            <a:endParaRPr lang="en-US" sz="2000" dirty="0" smtClean="0"/>
          </a:p>
          <a:p>
            <a:pPr>
              <a:spcBef>
                <a:spcPts val="1200"/>
              </a:spcBef>
              <a:buFont typeface="Wingdings" pitchFamily="2" charset="2"/>
              <a:buChar char="v"/>
            </a:pPr>
            <a:r>
              <a:rPr lang="en-US" sz="2600" dirty="0"/>
              <a:t>Stronger neural links in </a:t>
            </a:r>
            <a:r>
              <a:rPr lang="en-US" sz="2600" dirty="0" smtClean="0"/>
              <a:t>girls’ </a:t>
            </a:r>
            <a:r>
              <a:rPr lang="en-US" sz="2600" dirty="0"/>
              <a:t>temporal lobes </a:t>
            </a:r>
            <a:r>
              <a:rPr lang="en-US" sz="2600" dirty="0" smtClean="0"/>
              <a:t>enrich </a:t>
            </a:r>
            <a:r>
              <a:rPr lang="en-US" sz="2600" dirty="0"/>
              <a:t>their writing skills </a:t>
            </a:r>
            <a:r>
              <a:rPr lang="en-US" sz="2600" dirty="0" smtClean="0"/>
              <a:t>with </a:t>
            </a:r>
            <a:r>
              <a:rPr lang="en-US" sz="2600" dirty="0"/>
              <a:t>more sensually detailed information.</a:t>
            </a:r>
          </a:p>
          <a:p>
            <a:pPr marL="0" indent="0" algn="r">
              <a:buNone/>
            </a:pPr>
            <a:r>
              <a:rPr lang="en-US" sz="2600" dirty="0"/>
              <a:t>	</a:t>
            </a:r>
            <a:r>
              <a:rPr lang="en-US" sz="2200" dirty="0"/>
              <a:t>-“With Boys and Girls in Mind” </a:t>
            </a:r>
          </a:p>
          <a:p>
            <a:pPr marL="457200" lvl="1" indent="0" algn="r">
              <a:spcAft>
                <a:spcPts val="0"/>
              </a:spcAft>
              <a:buNone/>
            </a:pPr>
            <a:r>
              <a:rPr lang="en-US" sz="2200" dirty="0"/>
              <a:t>	by </a:t>
            </a:r>
            <a:r>
              <a:rPr lang="en-US" sz="2200" i="1" dirty="0"/>
              <a:t>Michael </a:t>
            </a:r>
            <a:r>
              <a:rPr lang="en-US" sz="2200" i="1" dirty="0" err="1"/>
              <a:t>Gurian</a:t>
            </a:r>
            <a:r>
              <a:rPr lang="en-US" sz="2200" i="1" dirty="0"/>
              <a:t> and Kathy Stevens</a:t>
            </a:r>
            <a:endParaRPr lang="en-US" sz="2200" dirty="0"/>
          </a:p>
          <a:p>
            <a:pPr marL="857250" lvl="2" indent="0">
              <a:buNone/>
            </a:pPr>
            <a:endParaRPr lang="en-US" sz="2000" dirty="0"/>
          </a:p>
        </p:txBody>
      </p:sp>
    </p:spTree>
    <p:extLst>
      <p:ext uri="{BB962C8B-B14F-4D97-AF65-F5344CB8AC3E}">
        <p14:creationId xmlns:p14="http://schemas.microsoft.com/office/powerpoint/2010/main" val="113893579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barn(inVertical)">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wipe(down)">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fade">
                                      <p:cBhvr>
                                        <p:cTn id="52" dur="1000"/>
                                        <p:tgtEl>
                                          <p:spTgt spid="3">
                                            <p:txEl>
                                              <p:pRg st="6" end="6"/>
                                            </p:txEl>
                                          </p:spTgt>
                                        </p:tgtEl>
                                      </p:cBhvr>
                                    </p:animEffect>
                                    <p:anim calcmode="lin" valueType="num">
                                      <p:cBhvr>
                                        <p:cTn id="5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 for Educators</a:t>
            </a:r>
          </a:p>
        </p:txBody>
      </p:sp>
      <p:sp>
        <p:nvSpPr>
          <p:cNvPr id="3" name="Content Placeholder 2"/>
          <p:cNvSpPr>
            <a:spLocks noGrp="1"/>
          </p:cNvSpPr>
          <p:nvPr>
            <p:ph idx="1"/>
          </p:nvPr>
        </p:nvSpPr>
        <p:spPr>
          <a:xfrm>
            <a:off x="685800" y="1752600"/>
            <a:ext cx="7143957" cy="4364839"/>
          </a:xfrm>
        </p:spPr>
        <p:txBody>
          <a:bodyPr anchor="t">
            <a:noAutofit/>
          </a:bodyPr>
          <a:lstStyle/>
          <a:p>
            <a:pPr>
              <a:buFont typeface="Wingdings" pitchFamily="2" charset="2"/>
              <a:buChar char="v"/>
            </a:pPr>
            <a:r>
              <a:rPr lang="en-US" sz="2200" dirty="0" smtClean="0"/>
              <a:t>All content </a:t>
            </a:r>
            <a:r>
              <a:rPr lang="en-US" sz="2200" dirty="0" smtClean="0"/>
              <a:t>area </a:t>
            </a:r>
            <a:r>
              <a:rPr lang="en-US" sz="2200" dirty="0" smtClean="0"/>
              <a:t>learning stems from early literacy experiences: reading &amp; writing attitudes.</a:t>
            </a:r>
          </a:p>
          <a:p>
            <a:pPr marL="0" indent="0">
              <a:buNone/>
            </a:pPr>
            <a:endParaRPr lang="en-US" sz="1200" dirty="0" smtClean="0"/>
          </a:p>
          <a:p>
            <a:pPr>
              <a:buFont typeface="Wingdings" pitchFamily="2" charset="2"/>
              <a:buChar char="v"/>
            </a:pPr>
            <a:r>
              <a:rPr lang="en-US" sz="2200" dirty="0" smtClean="0"/>
              <a:t>Teachers in upper grade levels must be aware of early struggles with verbal language.</a:t>
            </a:r>
          </a:p>
          <a:p>
            <a:pPr marL="0" indent="0">
              <a:buNone/>
            </a:pPr>
            <a:endParaRPr lang="en-US" sz="1200" dirty="0" smtClean="0"/>
          </a:p>
          <a:p>
            <a:pPr>
              <a:buFont typeface="Wingdings" pitchFamily="2" charset="2"/>
              <a:buChar char="v"/>
            </a:pPr>
            <a:r>
              <a:rPr lang="en-US" sz="2200" dirty="0" smtClean="0"/>
              <a:t>Teachers need to provide supportive reading and writing instruction like CLC organizers to allow struggling students to experience success.</a:t>
            </a:r>
            <a:endParaRPr lang="en-US" sz="2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727898">
            <a:off x="6569291" y="728468"/>
            <a:ext cx="1986900" cy="132219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rot="17957411">
            <a:off x="7873668" y="1880726"/>
            <a:ext cx="1292341" cy="246221"/>
          </a:xfrm>
          <a:prstGeom prst="rect">
            <a:avLst/>
          </a:prstGeom>
        </p:spPr>
        <p:txBody>
          <a:bodyPr wrap="none">
            <a:spAutoFit/>
          </a:bodyPr>
          <a:lstStyle/>
          <a:p>
            <a:r>
              <a:rPr lang="en-US" sz="1000" dirty="0"/>
              <a:t>si.smugmug.com</a:t>
            </a:r>
          </a:p>
        </p:txBody>
      </p:sp>
    </p:spTree>
    <p:extLst>
      <p:ext uri="{BB962C8B-B14F-4D97-AF65-F5344CB8AC3E}">
        <p14:creationId xmlns:p14="http://schemas.microsoft.com/office/powerpoint/2010/main" val="42273284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a:t>
            </a:r>
            <a:r>
              <a:rPr lang="en-US" dirty="0" smtClean="0"/>
              <a:t>3: </a:t>
            </a:r>
            <a:r>
              <a:rPr lang="en-US" dirty="0"/>
              <a:t>Boys are better at math than girls are.</a:t>
            </a:r>
          </a:p>
        </p:txBody>
      </p:sp>
      <p:sp>
        <p:nvSpPr>
          <p:cNvPr id="3" name="Content Placeholder 2"/>
          <p:cNvSpPr>
            <a:spLocks noGrp="1"/>
          </p:cNvSpPr>
          <p:nvPr>
            <p:ph idx="1"/>
          </p:nvPr>
        </p:nvSpPr>
        <p:spPr/>
        <p:txBody>
          <a:bodyPr>
            <a:normAutofit lnSpcReduction="10000"/>
          </a:bodyPr>
          <a:lstStyle/>
          <a:p>
            <a:pPr>
              <a:buFont typeface="Wingdings" pitchFamily="2" charset="2"/>
              <a:buChar char="v"/>
            </a:pPr>
            <a:r>
              <a:rPr lang="en-US" sz="2600" dirty="0"/>
              <a:t>Subjects that require spatial abilities, like math and geometry, require different types of instruction for girls </a:t>
            </a:r>
            <a:endParaRPr lang="en-US" sz="2600" dirty="0" smtClean="0"/>
          </a:p>
          <a:p>
            <a:pPr marL="857250" lvl="2" indent="0">
              <a:spcBef>
                <a:spcPts val="1200"/>
              </a:spcBef>
              <a:buNone/>
            </a:pPr>
            <a:r>
              <a:rPr lang="en-US" sz="2200" dirty="0" smtClean="0"/>
              <a:t>since </a:t>
            </a:r>
            <a:r>
              <a:rPr lang="en-US" sz="2200" dirty="0"/>
              <a:t>their mathematical processing occurs in the cerebral cortex, which is also where language and emotion lie (Sax 105</a:t>
            </a:r>
            <a:r>
              <a:rPr lang="en-US" sz="2200" dirty="0" smtClean="0"/>
              <a:t>). </a:t>
            </a:r>
            <a:endParaRPr lang="en-US" sz="2400" dirty="0" smtClean="0"/>
          </a:p>
          <a:p>
            <a:pPr>
              <a:spcBef>
                <a:spcPts val="1200"/>
              </a:spcBef>
              <a:buFont typeface="Wingdings" pitchFamily="2" charset="2"/>
              <a:buChar char="v"/>
            </a:pPr>
            <a:r>
              <a:rPr lang="en-US" sz="2600" dirty="0" smtClean="0"/>
              <a:t>“Traditional” approaches of teaching the </a:t>
            </a:r>
            <a:r>
              <a:rPr lang="en-US" sz="2600" dirty="0"/>
              <a:t>pure math of the </a:t>
            </a:r>
            <a:r>
              <a:rPr lang="en-US" sz="2600" dirty="0" smtClean="0"/>
              <a:t>problem favors </a:t>
            </a:r>
            <a:r>
              <a:rPr lang="en-US" sz="2600" dirty="0"/>
              <a:t>the boys’ hippocampus “microprocessor” (Sax 101-105). </a:t>
            </a:r>
          </a:p>
        </p:txBody>
      </p:sp>
    </p:spTree>
    <p:extLst>
      <p:ext uri="{BB962C8B-B14F-4D97-AF65-F5344CB8AC3E}">
        <p14:creationId xmlns:p14="http://schemas.microsoft.com/office/powerpoint/2010/main" val="111440228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barn(inVertical)">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p:cTn id="3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wipe(down)">
                                      <p:cBhvr>
                                        <p:cTn id="3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 for Educators</a:t>
            </a:r>
          </a:p>
        </p:txBody>
      </p:sp>
      <p:sp>
        <p:nvSpPr>
          <p:cNvPr id="3" name="Content Placeholder 2"/>
          <p:cNvSpPr>
            <a:spLocks noGrp="1"/>
          </p:cNvSpPr>
          <p:nvPr>
            <p:ph idx="1"/>
          </p:nvPr>
        </p:nvSpPr>
        <p:spPr>
          <a:xfrm>
            <a:off x="533400" y="2045919"/>
            <a:ext cx="7125112" cy="4051437"/>
          </a:xfrm>
        </p:spPr>
        <p:txBody>
          <a:bodyPr anchor="t">
            <a:normAutofit/>
          </a:bodyPr>
          <a:lstStyle/>
          <a:p>
            <a:pPr>
              <a:buFont typeface="Wingdings" pitchFamily="2" charset="2"/>
              <a:buChar char="v"/>
            </a:pPr>
            <a:r>
              <a:rPr lang="en-US" sz="2400" dirty="0" smtClean="0"/>
              <a:t>Girls often </a:t>
            </a:r>
            <a:r>
              <a:rPr lang="en-US" sz="2400" dirty="0"/>
              <a:t>need real-life applications </a:t>
            </a:r>
            <a:r>
              <a:rPr lang="en-US" sz="2400" dirty="0" smtClean="0"/>
              <a:t>and verbal activities to </a:t>
            </a:r>
            <a:r>
              <a:rPr lang="en-US" sz="2400" dirty="0"/>
              <a:t>process </a:t>
            </a:r>
            <a:r>
              <a:rPr lang="en-US" sz="2400" dirty="0" smtClean="0"/>
              <a:t>math most effectively.</a:t>
            </a:r>
          </a:p>
          <a:p>
            <a:pPr marL="0" indent="0">
              <a:buNone/>
            </a:pPr>
            <a:endParaRPr lang="en-US" sz="1200" dirty="0" smtClean="0"/>
          </a:p>
          <a:p>
            <a:pPr>
              <a:buFont typeface="Wingdings" pitchFamily="2" charset="2"/>
              <a:buChar char="v"/>
            </a:pPr>
            <a:r>
              <a:rPr lang="en-US" sz="2400" dirty="0" smtClean="0"/>
              <a:t>Whether English or math, “[t]here </a:t>
            </a:r>
            <a:r>
              <a:rPr lang="en-US" sz="2400" dirty="0"/>
              <a:t>are no differences in </a:t>
            </a:r>
            <a:r>
              <a:rPr lang="en-US" sz="2400" i="1" u="sng" dirty="0"/>
              <a:t>what</a:t>
            </a:r>
            <a:r>
              <a:rPr lang="en-US" sz="2400" dirty="0"/>
              <a:t> girls and boys can </a:t>
            </a:r>
            <a:r>
              <a:rPr lang="en-US" sz="2400" dirty="0" smtClean="0"/>
              <a:t>learn;[rather</a:t>
            </a:r>
            <a:r>
              <a:rPr lang="en-US" sz="2400" dirty="0"/>
              <a:t>,] there are big differences in the best ways to teach them” (Sax 106).</a:t>
            </a:r>
          </a:p>
          <a:p>
            <a:pPr marL="0" indent="0">
              <a:buNone/>
            </a:pPr>
            <a:endParaRPr lang="en-US" sz="2400"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1" y="308977"/>
            <a:ext cx="1981200" cy="1736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772401" y="2115979"/>
            <a:ext cx="1135247" cy="246221"/>
          </a:xfrm>
          <a:prstGeom prst="rect">
            <a:avLst/>
          </a:prstGeom>
        </p:spPr>
        <p:txBody>
          <a:bodyPr wrap="none">
            <a:spAutoFit/>
          </a:bodyPr>
          <a:lstStyle/>
          <a:p>
            <a:r>
              <a:rPr lang="en-US" sz="1000" dirty="0"/>
              <a:t>sharpteam.org</a:t>
            </a:r>
          </a:p>
        </p:txBody>
      </p:sp>
    </p:spTree>
    <p:extLst>
      <p:ext uri="{BB962C8B-B14F-4D97-AF65-F5344CB8AC3E}">
        <p14:creationId xmlns:p14="http://schemas.microsoft.com/office/powerpoint/2010/main" val="28630991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pring">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Mylar">
  <a:themeElements>
    <a:clrScheme name="Custom 2">
      <a:dk1>
        <a:srgbClr val="00206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3.xml><?xml version="1.0" encoding="utf-8"?>
<a:theme xmlns:a="http://schemas.openxmlformats.org/drawingml/2006/main" name="Slipstream">
  <a:themeElements>
    <a:clrScheme name="Custom 5">
      <a:dk1>
        <a:sysClr val="windowText" lastClr="000000"/>
      </a:dk1>
      <a:lt1>
        <a:sysClr val="window" lastClr="FFFFFF"/>
      </a:lt1>
      <a:dk2>
        <a:srgbClr val="000000"/>
      </a:dk2>
      <a:lt2>
        <a:srgbClr val="B4DCFA"/>
      </a:lt2>
      <a:accent1>
        <a:srgbClr val="4E67C8"/>
      </a:accent1>
      <a:accent2>
        <a:srgbClr val="5ECCF3"/>
      </a:accent2>
      <a:accent3>
        <a:srgbClr val="A7EA52"/>
      </a:accent3>
      <a:accent4>
        <a:srgbClr val="5DCEAF"/>
      </a:accent4>
      <a:accent5>
        <a:srgbClr val="FF8021"/>
      </a:accent5>
      <a:accent6>
        <a:srgbClr val="F14124"/>
      </a:accent6>
      <a:hlink>
        <a:srgbClr val="000000"/>
      </a:hlink>
      <a:folHlink>
        <a:srgbClr val="00000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1037</TotalTime>
  <Words>1459</Words>
  <Application>Microsoft Office PowerPoint</Application>
  <PresentationFormat>On-screen Show (4:3)</PresentationFormat>
  <Paragraphs>140</Paragraphs>
  <Slides>20</Slides>
  <Notes>6</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Spring</vt:lpstr>
      <vt:lpstr>Mylar</vt:lpstr>
      <vt:lpstr>Slipstream</vt:lpstr>
      <vt:lpstr>Brain and Biological Differences</vt:lpstr>
      <vt:lpstr>Why am I here?</vt:lpstr>
      <vt:lpstr>Please scan the QR code below to go to the following website.</vt:lpstr>
      <vt:lpstr>Question 1:  Boys are louder, more boisterous than girls are.</vt:lpstr>
      <vt:lpstr>Implications for Educators</vt:lpstr>
      <vt:lpstr>Question 2: Girls are better at reading/writing than boys are.</vt:lpstr>
      <vt:lpstr>Implications for Educators</vt:lpstr>
      <vt:lpstr>Question 3: Boys are better at math than girls are.</vt:lpstr>
      <vt:lpstr>Implications for Educators</vt:lpstr>
      <vt:lpstr>Question 4: Girls do better in school than boys do.</vt:lpstr>
      <vt:lpstr>Implications for Educators</vt:lpstr>
      <vt:lpstr>Question 5: Boys do better at standardized tests than girls do.</vt:lpstr>
      <vt:lpstr>Implications for Educators</vt:lpstr>
      <vt:lpstr>Question 6: Girls talk about feelings more often than boys do.</vt:lpstr>
      <vt:lpstr>Implications for Educators</vt:lpstr>
      <vt:lpstr>Question 7: Boys get into more trouble than girls do.</vt:lpstr>
      <vt:lpstr>Implications for Educators</vt:lpstr>
      <vt:lpstr>Question 8: When disciplining boys and girls, it is important not to treat genders differently to avoid being perceived as being "unfair."</vt:lpstr>
      <vt:lpstr>Overall: Implications for Educators</vt:lpstr>
      <vt:lpstr>Thanks for your time!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Brain and Biological Differences</dc:title>
  <dc:creator>Backhaus</dc:creator>
  <cp:lastModifiedBy>Backhaus</cp:lastModifiedBy>
  <cp:revision>49</cp:revision>
  <cp:lastPrinted>2012-04-30T13:00:54Z</cp:lastPrinted>
  <dcterms:created xsi:type="dcterms:W3CDTF">2012-04-29T21:15:55Z</dcterms:created>
  <dcterms:modified xsi:type="dcterms:W3CDTF">2012-05-01T02:38:25Z</dcterms:modified>
</cp:coreProperties>
</file>